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806" r:id="rId5"/>
  </p:sldMasterIdLst>
  <p:notesMasterIdLst>
    <p:notesMasterId r:id="rId20"/>
  </p:notesMasterIdLst>
  <p:handoutMasterIdLst>
    <p:handoutMasterId r:id="rId21"/>
  </p:handoutMasterIdLst>
  <p:sldIdLst>
    <p:sldId id="402" r:id="rId6"/>
    <p:sldId id="848" r:id="rId7"/>
    <p:sldId id="344" r:id="rId8"/>
    <p:sldId id="2875" r:id="rId9"/>
    <p:sldId id="6561" r:id="rId10"/>
    <p:sldId id="6562" r:id="rId11"/>
    <p:sldId id="2142532796" r:id="rId12"/>
    <p:sldId id="2142532798" r:id="rId13"/>
    <p:sldId id="2142532799" r:id="rId14"/>
    <p:sldId id="364" r:id="rId15"/>
    <p:sldId id="2142532800" r:id="rId16"/>
    <p:sldId id="2142532801" r:id="rId17"/>
    <p:sldId id="2142532802" r:id="rId18"/>
    <p:sldId id="2142532803" r:id="rId19"/>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2" autoAdjust="0"/>
    <p:restoredTop sz="81935" autoAdjust="0"/>
  </p:normalViewPr>
  <p:slideViewPr>
    <p:cSldViewPr snapToGrid="0" showGuides="1">
      <p:cViewPr varScale="1">
        <p:scale>
          <a:sx n="106" d="100"/>
          <a:sy n="106" d="100"/>
        </p:scale>
        <p:origin x="258" y="114"/>
      </p:cViewPr>
      <p:guideLst>
        <p:guide pos="3841"/>
        <p:guide orient="horz" pos="2160"/>
      </p:guideLst>
    </p:cSldViewPr>
  </p:slideViewPr>
  <p:outlineViewPr>
    <p:cViewPr>
      <p:scale>
        <a:sx n="33" d="100"/>
        <a:sy n="33" d="100"/>
      </p:scale>
      <p:origin x="0" y="-2958"/>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09224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69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50602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2025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1834798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DF0B5A-BFDE-D940-B5DF-0074992BD6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sp>
        <p:nvSpPr>
          <p:cNvPr id="24" name="Classification"/>
          <p:cNvSpPr txBox="1"/>
          <p:nvPr userDrawn="1"/>
        </p:nvSpPr>
        <p:spPr>
          <a:xfrm>
            <a:off x="288000" y="5308918"/>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solidFill>
                  <a:schemeClr val="bg1"/>
                </a:solidFill>
              </a:rPr>
              <a:t>PUBLIC</a:t>
            </a:r>
            <a:endParaRPr lang="en-US" sz="900" b="0" dirty="0">
              <a:solidFill>
                <a:schemeClr val="bg1"/>
              </a:solidFill>
            </a:endParaRPr>
          </a:p>
        </p:txBody>
      </p:sp>
      <p:sp>
        <p:nvSpPr>
          <p:cNvPr id="6" name="Speaker"/>
          <p:cNvSpPr>
            <a:spLocks noGrp="1"/>
          </p:cNvSpPr>
          <p:nvPr userDrawn="1">
            <p:ph type="subTitle" idx="1" hasCustomPrompt="1"/>
          </p:nvPr>
        </p:nvSpPr>
        <p:spPr bwMode="black">
          <a:xfrm>
            <a:off x="287999" y="4483556"/>
            <a:ext cx="6257656"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bg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681103"/>
            <a:ext cx="6321030" cy="1495794"/>
          </a:xfrm>
        </p:spPr>
        <p:txBody>
          <a:bodyPr wrap="square">
            <a:noAutofit/>
          </a:bodyPr>
          <a:lstStyle>
            <a:lvl1pPr>
              <a:lnSpc>
                <a:spcPct val="90000"/>
              </a:lnSpc>
              <a:defRPr sz="3600">
                <a:solidFill>
                  <a:schemeClr val="bg1"/>
                </a:solidFill>
              </a:defRPr>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a:extLst>
              <a:ext uri="{FF2B5EF4-FFF2-40B4-BE49-F238E27FC236}">
                <a16:creationId xmlns:a16="http://schemas.microsoft.com/office/drawing/2014/main" id="{251CD224-43D4-4D54-87EA-DD5933D21141}"/>
              </a:ext>
            </a:extLst>
          </p:cNvPr>
          <p:cNvPicPr>
            <a:picLocks noChangeAspect="1"/>
          </p:cNvPicPr>
          <p:nvPr userDrawn="1"/>
        </p:nvPicPr>
        <p:blipFill>
          <a:blip r:embed="rId3"/>
          <a:stretch>
            <a:fillRect/>
          </a:stretch>
        </p:blipFill>
        <p:spPr>
          <a:xfrm>
            <a:off x="9949255" y="6219820"/>
            <a:ext cx="1963635" cy="355695"/>
          </a:xfrm>
          <a:prstGeom prst="rect">
            <a:avLst/>
          </a:prstGeom>
        </p:spPr>
      </p:pic>
      <p:sp>
        <p:nvSpPr>
          <p:cNvPr id="7" name="Text Placeholder 3">
            <a:extLst>
              <a:ext uri="{FF2B5EF4-FFF2-40B4-BE49-F238E27FC236}">
                <a16:creationId xmlns:a16="http://schemas.microsoft.com/office/drawing/2014/main" id="{1DA8F71E-1A59-40FB-B75E-B93321EDA8EB}"/>
              </a:ext>
            </a:extLst>
          </p:cNvPr>
          <p:cNvSpPr>
            <a:spLocks noGrp="1"/>
          </p:cNvSpPr>
          <p:nvPr>
            <p:ph type="body" sz="quarter" idx="13" hasCustomPrompt="1"/>
          </p:nvPr>
        </p:nvSpPr>
        <p:spPr>
          <a:xfrm>
            <a:off x="287337" y="2136046"/>
            <a:ext cx="2249033" cy="215444"/>
          </a:xfrm>
        </p:spPr>
        <p:txBody>
          <a:bodyPr wrap="square">
            <a:spAutoFit/>
          </a:bodyPr>
          <a:lstStyle>
            <a:lvl1pPr>
              <a:defRPr sz="1400" b="0">
                <a:solidFill>
                  <a:schemeClr val="bg1"/>
                </a:solidFill>
              </a:defRPr>
            </a:lvl1pPr>
          </a:lstStyle>
          <a:p>
            <a:pPr lvl="0"/>
            <a:r>
              <a:rPr lang="en-US" dirty="0"/>
              <a:t>Insert Session ID</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684" userDrawn="1">
          <p15:clr>
            <a:srgbClr val="FBAE40"/>
          </p15:clr>
        </p15:guide>
        <p15:guide id="3" orient="horz" pos="2636" userDrawn="1">
          <p15:clr>
            <a:srgbClr val="FBAE40"/>
          </p15:clr>
        </p15:guide>
        <p15:guide id="4" orient="horz" pos="2160" userDrawn="1">
          <p15:clr>
            <a:srgbClr val="FBAE40"/>
          </p15:clr>
        </p15:guide>
        <p15:guide id="5" orient="horz" pos="2818"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image/screenshot</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hank You">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5BAA6A-1407-B741-B71B-7031C86EAD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pic>
        <p:nvPicPr>
          <p:cNvPr id="15" name="SAP Logo">
            <a:extLst>
              <a:ext uri="{FF2B5EF4-FFF2-40B4-BE49-F238E27FC236}">
                <a16:creationId xmlns:a16="http://schemas.microsoft.com/office/drawing/2014/main" id="{A6BCD0D8-DE21-2F4F-9D95-2D49805C8CCC}"/>
              </a:ext>
            </a:extLst>
          </p:cNvPr>
          <p:cNvPicPr>
            <a:picLocks noChangeAspect="1"/>
          </p:cNvPicPr>
          <p:nvPr userDrawn="1"/>
        </p:nvPicPr>
        <p:blipFill>
          <a:blip r:embed="rId3"/>
          <a:stretch>
            <a:fillRect/>
          </a:stretch>
        </p:blipFill>
        <p:spPr>
          <a:xfrm>
            <a:off x="9725564" y="5994000"/>
            <a:ext cx="1963635" cy="355695"/>
          </a:xfrm>
          <a:prstGeom prst="rect">
            <a:avLst/>
          </a:prstGeom>
        </p:spPr>
      </p:pic>
      <p:sp>
        <p:nvSpPr>
          <p:cNvPr id="9" name="Title 1">
            <a:extLst>
              <a:ext uri="{FF2B5EF4-FFF2-40B4-BE49-F238E27FC236}">
                <a16:creationId xmlns:a16="http://schemas.microsoft.com/office/drawing/2014/main" id="{93A28391-59F5-4ACF-B10A-0F7015453EB8}"/>
              </a:ext>
            </a:extLst>
          </p:cNvPr>
          <p:cNvSpPr txBox="1">
            <a:spLocks/>
          </p:cNvSpPr>
          <p:nvPr userDrawn="1"/>
        </p:nvSpPr>
        <p:spPr bwMode="gray">
          <a:xfrm>
            <a:off x="503238" y="3805105"/>
            <a:ext cx="4468929" cy="276999"/>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1800" dirty="0">
                <a:solidFill>
                  <a:schemeClr val="bg1"/>
                </a:solidFill>
              </a:rPr>
              <a:t>Contact for further topic inquiries</a:t>
            </a:r>
          </a:p>
        </p:txBody>
      </p:sp>
      <p:sp>
        <p:nvSpPr>
          <p:cNvPr id="14" name="Text Placeholder 12">
            <a:extLst>
              <a:ext uri="{FF2B5EF4-FFF2-40B4-BE49-F238E27FC236}">
                <a16:creationId xmlns:a16="http://schemas.microsoft.com/office/drawing/2014/main" id="{20051A13-3EE4-481F-B78A-62197586D253}"/>
              </a:ext>
            </a:extLst>
          </p:cNvPr>
          <p:cNvSpPr>
            <a:spLocks noGrp="1"/>
          </p:cNvSpPr>
          <p:nvPr>
            <p:ph type="body" sz="quarter" idx="15" hasCustomPrompt="1"/>
          </p:nvPr>
        </p:nvSpPr>
        <p:spPr>
          <a:xfrm>
            <a:off x="503238" y="4276022"/>
            <a:ext cx="2864651" cy="701731"/>
          </a:xfrm>
        </p:spPr>
        <p:txBody>
          <a:bodyPr wrap="square">
            <a:spAutoFit/>
          </a:bodyPr>
          <a:lstStyle>
            <a:lvl1pPr>
              <a:spcBef>
                <a:spcPts val="0"/>
              </a:spcBef>
              <a:defRPr sz="1400">
                <a:solidFill>
                  <a:schemeClr val="bg1"/>
                </a:solidFill>
              </a:defRPr>
            </a:lvl1pPr>
          </a:lstStyle>
          <a:p>
            <a:pPr>
              <a:lnSpc>
                <a:spcPct val="95000"/>
              </a:lnSpc>
              <a:spcBef>
                <a:spcPts val="1200"/>
              </a:spcBef>
            </a:pPr>
            <a:r>
              <a:rPr lang="en-US" sz="1600" b="0" dirty="0"/>
              <a:t>F name MI. L name</a:t>
            </a:r>
          </a:p>
          <a:p>
            <a:pPr>
              <a:lnSpc>
                <a:spcPct val="95000"/>
              </a:lnSpc>
              <a:spcBef>
                <a:spcPts val="0"/>
              </a:spcBef>
            </a:pPr>
            <a:r>
              <a:rPr lang="en-US" sz="1600" b="0" dirty="0"/>
              <a:t>Title</a:t>
            </a:r>
          </a:p>
          <a:p>
            <a:pPr>
              <a:lnSpc>
                <a:spcPct val="95000"/>
              </a:lnSpc>
              <a:spcBef>
                <a:spcPts val="0"/>
              </a:spcBef>
            </a:pPr>
            <a:r>
              <a:rPr lang="en-US" sz="1600" b="0" dirty="0"/>
              <a:t>E-mail address</a:t>
            </a:r>
          </a:p>
        </p:txBody>
      </p:sp>
      <p:sp>
        <p:nvSpPr>
          <p:cNvPr id="11" name="Title 13">
            <a:extLst>
              <a:ext uri="{FF2B5EF4-FFF2-40B4-BE49-F238E27FC236}">
                <a16:creationId xmlns:a16="http://schemas.microsoft.com/office/drawing/2014/main" id="{9B37D5D4-6863-468C-86DC-44459915742F}"/>
              </a:ext>
            </a:extLst>
          </p:cNvPr>
          <p:cNvSpPr txBox="1">
            <a:spLocks/>
          </p:cNvSpPr>
          <p:nvPr userDrawn="1"/>
        </p:nvSpPr>
        <p:spPr bwMode="black">
          <a:xfrm>
            <a:off x="512291" y="2685939"/>
            <a:ext cx="6513197" cy="461665"/>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3000" dirty="0">
                <a:solidFill>
                  <a:schemeClr val="bg1"/>
                </a:solidFill>
              </a:rPr>
              <a:t>Thanks for attending this session. </a:t>
            </a:r>
          </a:p>
        </p:txBody>
      </p:sp>
      <p:sp>
        <p:nvSpPr>
          <p:cNvPr id="12" name="Text Placeholder 12">
            <a:extLst>
              <a:ext uri="{FF2B5EF4-FFF2-40B4-BE49-F238E27FC236}">
                <a16:creationId xmlns:a16="http://schemas.microsoft.com/office/drawing/2014/main" id="{0B4389D3-C11E-4705-839F-95BB74480C74}"/>
              </a:ext>
            </a:extLst>
          </p:cNvPr>
          <p:cNvSpPr>
            <a:spLocks noGrp="1"/>
          </p:cNvSpPr>
          <p:nvPr>
            <p:ph type="body" sz="quarter" idx="16" hasCustomPrompt="1"/>
          </p:nvPr>
        </p:nvSpPr>
        <p:spPr>
          <a:xfrm>
            <a:off x="3722382" y="4276022"/>
            <a:ext cx="2864651" cy="701731"/>
          </a:xfrm>
        </p:spPr>
        <p:txBody>
          <a:bodyPr wrap="square">
            <a:spAutoFit/>
          </a:bodyPr>
          <a:lstStyle>
            <a:lvl1pPr>
              <a:spcBef>
                <a:spcPts val="0"/>
              </a:spcBef>
              <a:defRPr sz="1400">
                <a:solidFill>
                  <a:schemeClr val="bg1"/>
                </a:solidFill>
              </a:defRPr>
            </a:lvl1pPr>
          </a:lstStyle>
          <a:p>
            <a:pPr>
              <a:lnSpc>
                <a:spcPct val="95000"/>
              </a:lnSpc>
              <a:spcBef>
                <a:spcPts val="1200"/>
              </a:spcBef>
            </a:pPr>
            <a:r>
              <a:rPr lang="en-US" sz="1600" b="0" dirty="0"/>
              <a:t>F name MI. L name</a:t>
            </a:r>
          </a:p>
          <a:p>
            <a:pPr>
              <a:lnSpc>
                <a:spcPct val="95000"/>
              </a:lnSpc>
              <a:spcBef>
                <a:spcPts val="0"/>
              </a:spcBef>
            </a:pPr>
            <a:r>
              <a:rPr lang="en-US" sz="1600" b="0" dirty="0"/>
              <a:t>Title</a:t>
            </a:r>
          </a:p>
          <a:p>
            <a:pPr>
              <a:lnSpc>
                <a:spcPct val="95000"/>
              </a:lnSpc>
              <a:spcBef>
                <a:spcPts val="0"/>
              </a:spcBef>
            </a:pPr>
            <a:r>
              <a:rPr lang="en-US" sz="1600" b="0" dirty="0"/>
              <a:t>E-mail address</a:t>
            </a:r>
          </a:p>
        </p:txBody>
      </p:sp>
    </p:spTree>
    <p:extLst>
      <p:ext uri="{BB962C8B-B14F-4D97-AF65-F5344CB8AC3E}">
        <p14:creationId xmlns:p14="http://schemas.microsoft.com/office/powerpoint/2010/main" val="662717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pic>
        <p:nvPicPr>
          <p:cNvPr id="7" name="Picture Placeholder 4">
            <a:extLst>
              <a:ext uri="{FF2B5EF4-FFF2-40B4-BE49-F238E27FC236}">
                <a16:creationId xmlns:a16="http://schemas.microsoft.com/office/drawing/2014/main" id="{BD589018-64F9-4067-97EC-D86CBAD95971}"/>
              </a:ext>
            </a:extLst>
          </p:cNvPr>
          <p:cNvPicPr>
            <a:picLocks noChangeAspect="1"/>
          </p:cNvPicPr>
          <p:nvPr userDrawn="1"/>
        </p:nvPicPr>
        <p:blipFill>
          <a:blip r:embed="rId3"/>
          <a:srcRect t="28869" b="28869"/>
          <a:stretch>
            <a:fillRect/>
          </a:stretch>
        </p:blipFill>
        <p:spPr bwMode="gray">
          <a:xfrm>
            <a:off x="1" y="-1006"/>
            <a:ext cx="12195174" cy="3430006"/>
          </a:xfrm>
          <a:prstGeom prst="rect">
            <a:avLst/>
          </a:prstGeom>
          <a:noFill/>
        </p:spPr>
      </p:pic>
    </p:spTree>
    <p:extLst>
      <p:ext uri="{BB962C8B-B14F-4D97-AF65-F5344CB8AC3E}">
        <p14:creationId xmlns:p14="http://schemas.microsoft.com/office/powerpoint/2010/main" val="4153774607"/>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2753180313"/>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2966613058"/>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583258909"/>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935291743"/>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pic>
        <p:nvPicPr>
          <p:cNvPr id="5" name="Picture Placeholder 4">
            <a:extLst>
              <a:ext uri="{FF2B5EF4-FFF2-40B4-BE49-F238E27FC236}">
                <a16:creationId xmlns:a16="http://schemas.microsoft.com/office/drawing/2014/main" id="{5450CE76-1BD9-4F91-B476-02E63F2CC544}"/>
              </a:ext>
            </a:extLst>
          </p:cNvPr>
          <p:cNvPicPr>
            <a:picLocks noChangeAspect="1"/>
          </p:cNvPicPr>
          <p:nvPr userDrawn="1"/>
        </p:nvPicPr>
        <p:blipFill>
          <a:blip r:embed="rId2"/>
          <a:srcRect t="28869" b="28869"/>
          <a:stretch>
            <a:fillRect/>
          </a:stretch>
        </p:blipFill>
        <p:spPr bwMode="gray">
          <a:xfrm>
            <a:off x="-987" y="3427994"/>
            <a:ext cx="12195174" cy="3430006"/>
          </a:xfrm>
          <a:prstGeom prst="rect">
            <a:avLst/>
          </a:prstGeom>
          <a:noFill/>
        </p:spPr>
      </p:pic>
    </p:spTree>
    <p:extLst>
      <p:ext uri="{BB962C8B-B14F-4D97-AF65-F5344CB8AC3E}">
        <p14:creationId xmlns:p14="http://schemas.microsoft.com/office/powerpoint/2010/main" val="2759574852"/>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2076200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71727030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3839B-5ED9-DE43-B01D-DA19F8FFD6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87" y="0"/>
            <a:ext cx="12192000" cy="6858000"/>
          </a:xfrm>
          <a:prstGeom prst="rect">
            <a:avLst/>
          </a:prstGeom>
        </p:spPr>
      </p:pic>
      <p:sp>
        <p:nvSpPr>
          <p:cNvPr id="2" name="Divider text"/>
          <p:cNvSpPr>
            <a:spLocks noGrp="1"/>
          </p:cNvSpPr>
          <p:nvPr>
            <p:ph type="ctrTitle" hasCustomPrompt="1"/>
          </p:nvPr>
        </p:nvSpPr>
        <p:spPr bwMode="black">
          <a:xfrm>
            <a:off x="504000" y="3090446"/>
            <a:ext cx="6023549" cy="677108"/>
          </a:xfrm>
        </p:spPr>
        <p:txBody>
          <a:bodyPr anchor="ctr" anchorCtr="0">
            <a:noAutofit/>
          </a:bodyPr>
          <a:lstStyle>
            <a:lvl1pPr>
              <a:defRPr sz="4400">
                <a:solidFill>
                  <a:schemeClr val="bg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0488700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4141408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3495972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88486827"/>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3460583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6987914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1770338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7179833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9697165"/>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97579575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00611501"/>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607B7-13E9-444A-95BC-1760988760A3}"/>
              </a:ext>
            </a:extLst>
          </p:cNvPr>
          <p:cNvPicPr>
            <a:picLocks noChangeAspect="1"/>
          </p:cNvPicPr>
          <p:nvPr userDrawn="1"/>
        </p:nvPicPr>
        <p:blipFill rotWithShape="1">
          <a:blip r:embed="rId2"/>
          <a:srcRect l="18988" r="21863"/>
          <a:stretch/>
        </p:blipFill>
        <p:spPr>
          <a:xfrm>
            <a:off x="6110514" y="0"/>
            <a:ext cx="6084661" cy="6858000"/>
          </a:xfrm>
          <a:prstGeom prst="rect">
            <a:avLst/>
          </a:prstGeom>
        </p:spPr>
      </p:pic>
      <p:pic>
        <p:nvPicPr>
          <p:cNvPr id="4" name="Picture 3">
            <a:extLst>
              <a:ext uri="{FF2B5EF4-FFF2-40B4-BE49-F238E27FC236}">
                <a16:creationId xmlns:a16="http://schemas.microsoft.com/office/drawing/2014/main" id="{6BB07182-3F98-3A40-BD25-D87C86E5F9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87" y="0"/>
            <a:ext cx="9438248" cy="6858000"/>
          </a:xfrm>
          <a:prstGeom prst="rect">
            <a:avLst/>
          </a:prstGeom>
        </p:spPr>
      </p:pic>
      <p:sp>
        <p:nvSpPr>
          <p:cNvPr id="2" name="Divider text"/>
          <p:cNvSpPr>
            <a:spLocks noGrp="1"/>
          </p:cNvSpPr>
          <p:nvPr>
            <p:ph type="ctrTitle" hasCustomPrompt="1"/>
          </p:nvPr>
        </p:nvSpPr>
        <p:spPr bwMode="black">
          <a:xfrm>
            <a:off x="503999" y="1635879"/>
            <a:ext cx="5344539" cy="3325419"/>
          </a:xfrm>
        </p:spPr>
        <p:txBody>
          <a:bodyPr anchor="t" anchorCtr="0">
            <a:noAutofit/>
          </a:bodyPr>
          <a:lstStyle>
            <a:lvl1pPr>
              <a:defRPr sz="4400">
                <a:solidFill>
                  <a:schemeClr val="bg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856363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457">
          <p15:clr>
            <a:srgbClr val="FBAE40"/>
          </p15:clr>
        </p15:guide>
        <p15:guide id="2" pos="7364">
          <p15:clr>
            <a:srgbClr val="FBAE40"/>
          </p15:clr>
        </p15:guide>
        <p15:guide id="3" pos="317">
          <p15:clr>
            <a:srgbClr val="FBAE40"/>
          </p15:clr>
        </p15:guide>
        <p15:guide id="5" orient="horz" pos="1026"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75210480"/>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4825213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74654674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9058186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938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630948833"/>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809769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011223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Divider Page with Imag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607B7-13E9-444A-95BC-1760988760A3}"/>
              </a:ext>
            </a:extLst>
          </p:cNvPr>
          <p:cNvPicPr>
            <a:picLocks noChangeAspect="1"/>
          </p:cNvPicPr>
          <p:nvPr userDrawn="1"/>
        </p:nvPicPr>
        <p:blipFill rotWithShape="1">
          <a:blip r:embed="rId2"/>
          <a:srcRect l="18988" r="21863"/>
          <a:stretch/>
        </p:blipFill>
        <p:spPr>
          <a:xfrm>
            <a:off x="6110514" y="0"/>
            <a:ext cx="6084661" cy="6858000"/>
          </a:xfrm>
          <a:prstGeom prst="rect">
            <a:avLst/>
          </a:prstGeom>
        </p:spPr>
      </p:pic>
      <p:pic>
        <p:nvPicPr>
          <p:cNvPr id="4" name="Picture 3">
            <a:extLst>
              <a:ext uri="{FF2B5EF4-FFF2-40B4-BE49-F238E27FC236}">
                <a16:creationId xmlns:a16="http://schemas.microsoft.com/office/drawing/2014/main" id="{6BB07182-3F98-3A40-BD25-D87C86E5F9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87" y="0"/>
            <a:ext cx="9438248" cy="6858000"/>
          </a:xfrm>
          <a:prstGeom prst="rect">
            <a:avLst/>
          </a:prstGeom>
        </p:spPr>
      </p:pic>
      <p:sp>
        <p:nvSpPr>
          <p:cNvPr id="2" name="Divider text"/>
          <p:cNvSpPr>
            <a:spLocks noGrp="1"/>
          </p:cNvSpPr>
          <p:nvPr>
            <p:ph type="ctrTitle" hasCustomPrompt="1"/>
          </p:nvPr>
        </p:nvSpPr>
        <p:spPr bwMode="black">
          <a:xfrm>
            <a:off x="503999" y="1635879"/>
            <a:ext cx="5344539" cy="3325419"/>
          </a:xfrm>
        </p:spPr>
        <p:txBody>
          <a:bodyPr anchor="t" anchorCtr="0">
            <a:noAutofit/>
          </a:bodyPr>
          <a:lstStyle>
            <a:lvl1pPr>
              <a:defRPr sz="4400">
                <a:solidFill>
                  <a:schemeClr val="bg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335981097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457">
          <p15:clr>
            <a:srgbClr val="FBAE40"/>
          </p15:clr>
        </p15:guide>
        <p15:guide id="2" pos="7364">
          <p15:clr>
            <a:srgbClr val="FBAE40"/>
          </p15:clr>
        </p15:guide>
        <p15:guide id="3" pos="317">
          <p15:clr>
            <a:srgbClr val="FBAE40"/>
          </p15:clr>
        </p15:guide>
        <p15:guide id="5" orient="horz" pos="10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3920150" y="2742974"/>
            <a:ext cx="4302172" cy="677108"/>
          </a:xfrm>
        </p:spPr>
        <p:txBody>
          <a:bodyPr anchor="ctr" anchorCtr="0">
            <a:noAutofit/>
          </a:bodyPr>
          <a:lstStyle>
            <a:lvl1pPr>
              <a:defRPr sz="7000">
                <a:solidFill>
                  <a:schemeClr val="tx1"/>
                </a:solidFill>
                <a:latin typeface="+mj-lt"/>
              </a:defRPr>
            </a:lvl1pPr>
          </a:lstStyle>
          <a:p>
            <a:r>
              <a:rPr lang="en-US" dirty="0"/>
              <a:t>Demo</a:t>
            </a:r>
            <a:endParaRPr lang="de-DE" dirty="0"/>
          </a:p>
        </p:txBody>
      </p:sp>
      <p:sp>
        <p:nvSpPr>
          <p:cNvPr id="3" name="Speaker">
            <a:extLst>
              <a:ext uri="{FF2B5EF4-FFF2-40B4-BE49-F238E27FC236}">
                <a16:creationId xmlns:a16="http://schemas.microsoft.com/office/drawing/2014/main" id="{881E003D-24EE-4551-8BAA-BE515C6734F6}"/>
              </a:ext>
            </a:extLst>
          </p:cNvPr>
          <p:cNvSpPr>
            <a:spLocks noGrp="1"/>
          </p:cNvSpPr>
          <p:nvPr>
            <p:ph type="subTitle" idx="1" hasCustomPrompt="1"/>
          </p:nvPr>
        </p:nvSpPr>
        <p:spPr bwMode="black">
          <a:xfrm>
            <a:off x="3920500" y="3644604"/>
            <a:ext cx="6789749"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Insert demo title</a:t>
            </a:r>
          </a:p>
        </p:txBody>
      </p:sp>
      <p:pic>
        <p:nvPicPr>
          <p:cNvPr id="6" name="Picture 5">
            <a:extLst>
              <a:ext uri="{FF2B5EF4-FFF2-40B4-BE49-F238E27FC236}">
                <a16:creationId xmlns:a16="http://schemas.microsoft.com/office/drawing/2014/main" id="{47107125-964C-4E1C-A430-D905CD4F1A14}"/>
              </a:ext>
            </a:extLst>
          </p:cNvPr>
          <p:cNvPicPr>
            <a:picLocks noChangeAspect="1"/>
          </p:cNvPicPr>
          <p:nvPr userDrawn="1"/>
        </p:nvPicPr>
        <p:blipFill>
          <a:blip r:embed="rId2"/>
          <a:stretch>
            <a:fillRect/>
          </a:stretch>
        </p:blipFill>
        <p:spPr>
          <a:xfrm>
            <a:off x="1237071" y="1664208"/>
            <a:ext cx="2834642" cy="2834640"/>
          </a:xfrm>
          <a:prstGeom prst="rect">
            <a:avLst/>
          </a:prstGeom>
        </p:spPr>
      </p:pic>
      <p:sp>
        <p:nvSpPr>
          <p:cNvPr id="7" name="Slide number">
            <a:extLst>
              <a:ext uri="{FF2B5EF4-FFF2-40B4-BE49-F238E27FC236}">
                <a16:creationId xmlns:a16="http://schemas.microsoft.com/office/drawing/2014/main" id="{30226F92-6F40-4387-AF72-B78C2DB7B7ED}"/>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8" name="Classification">
            <a:extLst>
              <a:ext uri="{FF2B5EF4-FFF2-40B4-BE49-F238E27FC236}">
                <a16:creationId xmlns:a16="http://schemas.microsoft.com/office/drawing/2014/main" id="{22DCB51E-12CA-46BA-BCAF-5C150CB0A934}"/>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9" name="Copyright">
            <a:extLst>
              <a:ext uri="{FF2B5EF4-FFF2-40B4-BE49-F238E27FC236}">
                <a16:creationId xmlns:a16="http://schemas.microsoft.com/office/drawing/2014/main" id="{EFC59EDC-6743-44C2-A968-112EDBAA1038}"/>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740934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41" r:id="rId2"/>
    <p:sldLayoutId id="2147483802" r:id="rId3"/>
    <p:sldLayoutId id="2147483801" r:id="rId4"/>
    <p:sldLayoutId id="2147483800"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71" r:id="rId16"/>
    <p:sldLayoutId id="2147483763" r:id="rId17"/>
    <p:sldLayoutId id="2147483751" r:id="rId18"/>
    <p:sldLayoutId id="2147483756" r:id="rId19"/>
    <p:sldLayoutId id="2147483805" r:id="rId20"/>
    <p:sldLayoutId id="2147483754" r:id="rId2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649190932"/>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P-samples/teched2020-IIS266"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8.xml"/><Relationship Id="rId5" Type="http://schemas.openxmlformats.org/officeDocument/2006/relationships/image" Target="../media/image15.em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 Id="rId5" Type="http://schemas.openxmlformats.org/officeDocument/2006/relationships/image" Target="../media/image1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p:txBody>
          <a:bodyPr/>
          <a:lstStyle/>
          <a:p>
            <a:r>
              <a:rPr lang="en-US" dirty="0"/>
              <a:t>Jagmohan S Chawla, SAP SE</a:t>
            </a:r>
          </a:p>
          <a:p>
            <a:r>
              <a:rPr lang="en-US" dirty="0"/>
              <a:t>Wulff-Heinrich Knapp, SAP SE</a:t>
            </a:r>
          </a:p>
        </p:txBody>
      </p:sp>
      <p:sp>
        <p:nvSpPr>
          <p:cNvPr id="11" name="Title"/>
          <p:cNvSpPr>
            <a:spLocks noGrp="1"/>
          </p:cNvSpPr>
          <p:nvPr>
            <p:ph type="title"/>
          </p:nvPr>
        </p:nvSpPr>
        <p:spPr>
          <a:xfrm>
            <a:off x="287999" y="2681103"/>
            <a:ext cx="8059295" cy="1293368"/>
          </a:xfrm>
        </p:spPr>
        <p:txBody>
          <a:bodyPr/>
          <a:lstStyle/>
          <a:p>
            <a:r>
              <a:rPr lang="de-DE" dirty="0"/>
              <a:t>Implement Intelligent Enterprise Scenarios with SAP Cloud ALM</a:t>
            </a:r>
          </a:p>
        </p:txBody>
      </p:sp>
      <p:sp>
        <p:nvSpPr>
          <p:cNvPr id="5" name="Text Placeholder 4">
            <a:extLst>
              <a:ext uri="{FF2B5EF4-FFF2-40B4-BE49-F238E27FC236}">
                <a16:creationId xmlns:a16="http://schemas.microsoft.com/office/drawing/2014/main" id="{2BCD9951-5E85-45CD-AF8B-902799AE1A98}"/>
              </a:ext>
            </a:extLst>
          </p:cNvPr>
          <p:cNvSpPr>
            <a:spLocks noGrp="1"/>
          </p:cNvSpPr>
          <p:nvPr>
            <p:ph type="body" sz="quarter" idx="13"/>
          </p:nvPr>
        </p:nvSpPr>
        <p:spPr>
          <a:xfrm>
            <a:off x="287337" y="2136046"/>
            <a:ext cx="2249033" cy="215444"/>
          </a:xfrm>
        </p:spPr>
        <p:txBody>
          <a:bodyPr/>
          <a:lstStyle/>
          <a:p>
            <a:r>
              <a:rPr lang="en-US" dirty="0"/>
              <a:t>IIS266</a:t>
            </a:r>
          </a:p>
        </p:txBody>
      </p:sp>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How to Login</a:t>
            </a:r>
          </a:p>
        </p:txBody>
      </p:sp>
      <p:sp>
        <p:nvSpPr>
          <p:cNvPr id="2" name="Rectangle 1">
            <a:extLst>
              <a:ext uri="{FF2B5EF4-FFF2-40B4-BE49-F238E27FC236}">
                <a16:creationId xmlns:a16="http://schemas.microsoft.com/office/drawing/2014/main" id="{A75E1ABE-9388-4ED1-8334-AF8A61C46529}"/>
              </a:ext>
            </a:extLst>
          </p:cNvPr>
          <p:cNvSpPr/>
          <p:nvPr/>
        </p:nvSpPr>
        <p:spPr>
          <a:xfrm>
            <a:off x="368199" y="2280989"/>
            <a:ext cx="4011034" cy="2354491"/>
          </a:xfrm>
          <a:prstGeom prst="rect">
            <a:avLst/>
          </a:prstGeom>
        </p:spPr>
        <p:txBody>
          <a:bodyPr wrap="none">
            <a:spAutoFit/>
          </a:bodyPr>
          <a:lstStyle/>
          <a:p>
            <a:r>
              <a:rPr lang="de-DE" dirty="0"/>
              <a:t>URL :https://alm.cloud.sap/</a:t>
            </a:r>
          </a:p>
          <a:p>
            <a:r>
              <a:rPr lang="de-DE" dirty="0"/>
              <a:t>Tenant Name: teched-calm-xx</a:t>
            </a:r>
          </a:p>
          <a:p>
            <a:r>
              <a:rPr lang="de-DE" dirty="0"/>
              <a:t>User Name: teched-buildxx</a:t>
            </a:r>
          </a:p>
          <a:p>
            <a:r>
              <a:rPr lang="de-DE" dirty="0"/>
              <a:t>Password: Teched-buildxx</a:t>
            </a:r>
          </a:p>
          <a:p>
            <a:endParaRPr lang="de-DE" dirty="0"/>
          </a:p>
          <a:p>
            <a:r>
              <a:rPr lang="de-DE" dirty="0"/>
              <a:t>Where xx is your group number </a:t>
            </a:r>
          </a:p>
          <a:p>
            <a:endParaRPr lang="de-DE" dirty="0"/>
          </a:p>
        </p:txBody>
      </p:sp>
      <p:pic>
        <p:nvPicPr>
          <p:cNvPr id="3" name="Picture 2">
            <a:extLst>
              <a:ext uri="{FF2B5EF4-FFF2-40B4-BE49-F238E27FC236}">
                <a16:creationId xmlns:a16="http://schemas.microsoft.com/office/drawing/2014/main" id="{3E70197D-77A5-4940-9834-C9CAB4E44BCF}"/>
              </a:ext>
            </a:extLst>
          </p:cNvPr>
          <p:cNvPicPr>
            <a:picLocks noChangeAspect="1"/>
          </p:cNvPicPr>
          <p:nvPr/>
        </p:nvPicPr>
        <p:blipFill>
          <a:blip r:embed="rId2"/>
          <a:stretch>
            <a:fillRect/>
          </a:stretch>
        </p:blipFill>
        <p:spPr>
          <a:xfrm>
            <a:off x="5775949" y="3096285"/>
            <a:ext cx="6419226" cy="3078391"/>
          </a:xfrm>
          <a:prstGeom prst="rect">
            <a:avLst/>
          </a:prstGeom>
        </p:spPr>
      </p:pic>
      <p:pic>
        <p:nvPicPr>
          <p:cNvPr id="4" name="Picture 3">
            <a:extLst>
              <a:ext uri="{FF2B5EF4-FFF2-40B4-BE49-F238E27FC236}">
                <a16:creationId xmlns:a16="http://schemas.microsoft.com/office/drawing/2014/main" id="{1AFF24C1-6D40-415F-AA06-68730E1073A2}"/>
              </a:ext>
            </a:extLst>
          </p:cNvPr>
          <p:cNvPicPr>
            <a:picLocks noChangeAspect="1"/>
          </p:cNvPicPr>
          <p:nvPr/>
        </p:nvPicPr>
        <p:blipFill>
          <a:blip r:embed="rId3"/>
          <a:stretch>
            <a:fillRect/>
          </a:stretch>
        </p:blipFill>
        <p:spPr>
          <a:xfrm>
            <a:off x="4643786" y="683324"/>
            <a:ext cx="7361905" cy="2333333"/>
          </a:xfrm>
          <a:prstGeom prst="rect">
            <a:avLst/>
          </a:prstGeom>
        </p:spPr>
      </p:pic>
    </p:spTree>
    <p:extLst>
      <p:ext uri="{BB962C8B-B14F-4D97-AF65-F5344CB8AC3E}">
        <p14:creationId xmlns:p14="http://schemas.microsoft.com/office/powerpoint/2010/main" val="360274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Rules of the game</a:t>
            </a:r>
          </a:p>
        </p:txBody>
      </p:sp>
    </p:spTree>
    <p:extLst>
      <p:ext uri="{BB962C8B-B14F-4D97-AF65-F5344CB8AC3E}">
        <p14:creationId xmlns:p14="http://schemas.microsoft.com/office/powerpoint/2010/main" val="59542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Rules of the game</a:t>
            </a:r>
          </a:p>
        </p:txBody>
      </p:sp>
      <p:sp>
        <p:nvSpPr>
          <p:cNvPr id="5" name="TextBox 4">
            <a:extLst>
              <a:ext uri="{FF2B5EF4-FFF2-40B4-BE49-F238E27FC236}">
                <a16:creationId xmlns:a16="http://schemas.microsoft.com/office/drawing/2014/main" id="{337E6441-FB3A-4450-9222-AAF7B6E1DAB0}"/>
              </a:ext>
            </a:extLst>
          </p:cNvPr>
          <p:cNvSpPr txBox="1"/>
          <p:nvPr/>
        </p:nvSpPr>
        <p:spPr>
          <a:xfrm>
            <a:off x="504001" y="1530036"/>
            <a:ext cx="8793908" cy="360098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Have patience </a:t>
            </a:r>
            <a:r>
              <a:rPr lang="en-US" sz="1800" kern="0" dirty="0">
                <a:ea typeface="Arial Unicode MS" pitchFamily="34" charset="-128"/>
                <a:cs typeface="Arial Unicode MS" pitchFamily="34" charset="-128"/>
                <a:sym typeface="Wingdings" panose="05000000000000000000" pitchFamily="2" charset="2"/>
              </a:rPr>
              <a:t></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Raise your hand</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One of the moderator will chat with you</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If required a breakout session may be opened</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Multiple people may be added to one breakout </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Closing the breakout session will take you to the main session</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sym typeface="Wingdings" panose="05000000000000000000" pitchFamily="2" charset="2"/>
              </a:rPr>
              <a:t>Access the hands on Guide at </a:t>
            </a:r>
            <a:r>
              <a:rPr lang="en-US" sz="1800" kern="0" dirty="0">
                <a:ea typeface="Arial Unicode MS" pitchFamily="34" charset="-128"/>
                <a:cs typeface="Arial Unicode MS" pitchFamily="34" charset="-128"/>
                <a:sym typeface="Wingdings" panose="05000000000000000000" pitchFamily="2" charset="2"/>
                <a:hlinkClick r:id="rId2"/>
              </a:rPr>
              <a:t>https://github.com/SAP-samples/teched2020-IIS266</a:t>
            </a:r>
            <a:endParaRPr lang="en-US" sz="1800" kern="0" dirty="0">
              <a:ea typeface="Arial Unicode MS" pitchFamily="34" charset="-128"/>
              <a:cs typeface="Arial Unicode MS" pitchFamily="34" charset="-128"/>
              <a:sym typeface="Wingdings" panose="05000000000000000000" pitchFamily="2" charset="2"/>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sym typeface="Wingdings" panose="05000000000000000000" pitchFamily="2" charset="2"/>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de-DE"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4093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Thanks to --</a:t>
            </a:r>
          </a:p>
        </p:txBody>
      </p:sp>
      <p:sp>
        <p:nvSpPr>
          <p:cNvPr id="2" name="TextBox 1">
            <a:extLst>
              <a:ext uri="{FF2B5EF4-FFF2-40B4-BE49-F238E27FC236}">
                <a16:creationId xmlns:a16="http://schemas.microsoft.com/office/drawing/2014/main" id="{274EAEDF-B37E-4F5A-BF5E-2C3A577D73C5}"/>
              </a:ext>
            </a:extLst>
          </p:cNvPr>
          <p:cNvSpPr txBox="1"/>
          <p:nvPr/>
        </p:nvSpPr>
        <p:spPr>
          <a:xfrm>
            <a:off x="1137744" y="1692999"/>
            <a:ext cx="7535476" cy="276998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Krakowski Jr, John</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 Seidler, Sinje </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Sonal Kumar</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Dietzel, Erik </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Nico Hoffman</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Moderartors</a:t>
            </a:r>
          </a:p>
          <a:p>
            <a:pPr algn="ct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Event Team </a:t>
            </a:r>
          </a:p>
        </p:txBody>
      </p:sp>
    </p:spTree>
    <p:extLst>
      <p:ext uri="{BB962C8B-B14F-4D97-AF65-F5344CB8AC3E}">
        <p14:creationId xmlns:p14="http://schemas.microsoft.com/office/powerpoint/2010/main" val="273089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290165-49FF-42B5-94A7-D71D3AAE34D9}"/>
              </a:ext>
            </a:extLst>
          </p:cNvPr>
          <p:cNvSpPr>
            <a:spLocks noGrp="1"/>
          </p:cNvSpPr>
          <p:nvPr>
            <p:ph type="body" sz="quarter" idx="15"/>
          </p:nvPr>
        </p:nvSpPr>
        <p:spPr>
          <a:xfrm>
            <a:off x="503238" y="4276022"/>
            <a:ext cx="2864651" cy="215444"/>
          </a:xfrm>
        </p:spPr>
        <p:txBody>
          <a:bodyPr/>
          <a:lstStyle/>
          <a:p>
            <a:r>
              <a:rPr lang="en-US" dirty="0"/>
              <a:t>Jagmohan S Chawla</a:t>
            </a:r>
            <a:endParaRPr lang="de-DE" dirty="0"/>
          </a:p>
        </p:txBody>
      </p:sp>
      <p:sp>
        <p:nvSpPr>
          <p:cNvPr id="3" name="Text Placeholder 2">
            <a:extLst>
              <a:ext uri="{FF2B5EF4-FFF2-40B4-BE49-F238E27FC236}">
                <a16:creationId xmlns:a16="http://schemas.microsoft.com/office/drawing/2014/main" id="{A62E5DFA-76F5-49BE-A234-4BC6E1730892}"/>
              </a:ext>
            </a:extLst>
          </p:cNvPr>
          <p:cNvSpPr>
            <a:spLocks noGrp="1"/>
          </p:cNvSpPr>
          <p:nvPr>
            <p:ph type="body" sz="quarter" idx="16"/>
          </p:nvPr>
        </p:nvSpPr>
        <p:spPr>
          <a:xfrm>
            <a:off x="3722382" y="4276022"/>
            <a:ext cx="2864651" cy="215444"/>
          </a:xfrm>
        </p:spPr>
        <p:txBody>
          <a:bodyPr/>
          <a:lstStyle/>
          <a:p>
            <a:r>
              <a:rPr lang="en-US" dirty="0"/>
              <a:t>Wulff-Heinrich Knapp</a:t>
            </a:r>
            <a:endParaRPr lang="de-DE" dirty="0"/>
          </a:p>
        </p:txBody>
      </p:sp>
    </p:spTree>
    <p:extLst>
      <p:ext uri="{BB962C8B-B14F-4D97-AF65-F5344CB8AC3E}">
        <p14:creationId xmlns:p14="http://schemas.microsoft.com/office/powerpoint/2010/main" val="257467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20254608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lstStyle/>
          <a:p>
            <a:pPr marL="0" lvl="1" indent="0">
              <a:buNone/>
            </a:pPr>
            <a:endParaRPr lang="en-US" dirty="0"/>
          </a:p>
          <a:p>
            <a:pPr marL="0" lvl="1" indent="0">
              <a:buNone/>
            </a:pPr>
            <a:r>
              <a:rPr lang="en-US" sz="2000" dirty="0"/>
              <a:t>Overview about SAP Cloud ALM</a:t>
            </a:r>
          </a:p>
          <a:p>
            <a:r>
              <a:rPr lang="en-US" dirty="0"/>
              <a:t>Overview on Session</a:t>
            </a:r>
          </a:p>
          <a:p>
            <a:r>
              <a:rPr lang="en-US" dirty="0"/>
              <a:t>Login Details</a:t>
            </a:r>
          </a:p>
          <a:p>
            <a:r>
              <a:rPr lang="en-US" dirty="0"/>
              <a:t>Rules of the game</a:t>
            </a:r>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About SAP Cloud ALM</a:t>
            </a:r>
          </a:p>
        </p:txBody>
      </p:sp>
    </p:spTree>
    <p:extLst>
      <p:ext uri="{BB962C8B-B14F-4D97-AF65-F5344CB8AC3E}">
        <p14:creationId xmlns:p14="http://schemas.microsoft.com/office/powerpoint/2010/main" val="1799257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04001" y="504000"/>
            <a:ext cx="11186476" cy="738664"/>
          </a:xfrm>
        </p:spPr>
        <p:txBody>
          <a:bodyPr/>
          <a:lstStyle/>
          <a:p>
            <a:r>
              <a:rPr lang="de-DE">
                <a:solidFill>
                  <a:srgbClr val="FFFFFF"/>
                </a:solidFill>
              </a:rPr>
              <a:t>SAP C</a:t>
            </a:r>
            <a:r>
              <a:rPr lang="en-US">
                <a:solidFill>
                  <a:srgbClr val="FFFFFF"/>
                </a:solidFill>
              </a:rPr>
              <a:t>loud ALM – A brand-new, </a:t>
            </a:r>
            <a:r>
              <a:rPr lang="en-US">
                <a:solidFill>
                  <a:srgbClr val="F0AB00"/>
                </a:solidFill>
              </a:rPr>
              <a:t>cloud-based application lifecycle management </a:t>
            </a:r>
            <a:r>
              <a:rPr lang="en-US">
                <a:solidFill>
                  <a:srgbClr val="FFFFFF"/>
                </a:solidFill>
              </a:rPr>
              <a:t>offering</a:t>
            </a:r>
            <a:endParaRPr lang="de-DE"/>
          </a:p>
        </p:txBody>
      </p:sp>
      <p:sp>
        <p:nvSpPr>
          <p:cNvPr id="44" name="Text Placeholder 1">
            <a:extLst>
              <a:ext uri="{FF2B5EF4-FFF2-40B4-BE49-F238E27FC236}">
                <a16:creationId xmlns:a16="http://schemas.microsoft.com/office/drawing/2014/main" id="{4560CBCE-2CD5-4B2E-95BA-54D9B5D07F26}"/>
              </a:ext>
            </a:extLst>
          </p:cNvPr>
          <p:cNvSpPr txBox="1">
            <a:spLocks/>
          </p:cNvSpPr>
          <p:nvPr/>
        </p:nvSpPr>
        <p:spPr bwMode="black">
          <a:xfrm>
            <a:off x="1217319" y="4120498"/>
            <a:ext cx="4570115" cy="172077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1600" b="1" i="0" u="none" strike="noStrike" kern="1200" cap="none" spc="0" normalizeH="0" baseline="0" noProof="0">
                <a:ln>
                  <a:noFill/>
                </a:ln>
                <a:solidFill>
                  <a:srgbClr val="F0AB00"/>
                </a:solidFill>
                <a:effectLst/>
                <a:uLnTx/>
                <a:uFillTx/>
                <a:latin typeface="Arial"/>
                <a:ea typeface="+mn-ea"/>
                <a:cs typeface="+mn-cs"/>
              </a:rPr>
              <a:t>For the intelligent enterprise</a:t>
            </a:r>
          </a:p>
          <a:p>
            <a:pPr marL="144720" marR="0" lvl="1" indent="-144720"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for cloud-centric customers</a:t>
            </a:r>
          </a:p>
          <a:p>
            <a:pPr marL="144720" marR="0" lvl="1" indent="-144720"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manages cloud and hybrid solutions</a:t>
            </a:r>
          </a:p>
          <a:p>
            <a:pPr marL="144720" marR="0" lvl="1" indent="-144720"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supports all components of the Intelligent Enterprise</a:t>
            </a:r>
          </a:p>
          <a:p>
            <a:pPr marL="216000" marR="0" lvl="1" indent="-216000"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 Placeholder 6">
            <a:extLst>
              <a:ext uri="{FF2B5EF4-FFF2-40B4-BE49-F238E27FC236}">
                <a16:creationId xmlns:a16="http://schemas.microsoft.com/office/drawing/2014/main" id="{B6CD494E-4E39-43DA-BE5D-F73972A47360}"/>
              </a:ext>
            </a:extLst>
          </p:cNvPr>
          <p:cNvSpPr txBox="1">
            <a:spLocks/>
          </p:cNvSpPr>
          <p:nvPr/>
        </p:nvSpPr>
        <p:spPr bwMode="black">
          <a:xfrm>
            <a:off x="7991991" y="4120498"/>
            <a:ext cx="4011140" cy="1720770"/>
          </a:xfrm>
          <a:prstGeom prst="rect">
            <a:avLst/>
          </a:prstGeom>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1600" b="1" i="0" u="none" strike="noStrike" kern="1200" cap="none" spc="0" normalizeH="0" baseline="0" noProof="0">
                <a:ln>
                  <a:noFill/>
                </a:ln>
                <a:solidFill>
                  <a:srgbClr val="F0AB00"/>
                </a:solidFill>
                <a:effectLst/>
                <a:uLnTx/>
                <a:uFillTx/>
                <a:latin typeface="Arial"/>
                <a:ea typeface="+mn-ea"/>
                <a:cs typeface="+mn-cs"/>
              </a:rPr>
              <a:t>In the public cloud</a:t>
            </a:r>
          </a:p>
          <a:p>
            <a:pPr marL="144145" marR="0" lvl="1" indent="-144145"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Rethought, newly designed, and built </a:t>
            </a:r>
            <a:br>
              <a:rPr kumimoji="0" lang="en-US" sz="1400" b="0" i="0" u="none" strike="noStrike" kern="1200" cap="none" spc="0" normalizeH="0" baseline="0" noProof="0">
                <a:ln>
                  <a:noFill/>
                </a:ln>
                <a:solidFill>
                  <a:srgbClr val="FFFFFF"/>
                </a:solidFill>
                <a:effectLst/>
                <a:uLnTx/>
                <a:uFillTx/>
                <a:latin typeface="Arial"/>
                <a:ea typeface="+mn-ea"/>
                <a:cs typeface="+mn-cs"/>
              </a:rPr>
            </a:br>
            <a:r>
              <a:rPr kumimoji="0" lang="en-US" sz="1400" b="0" i="0" u="none" strike="noStrike" kern="1200" cap="none" spc="0" normalizeH="0" baseline="0" noProof="0">
                <a:ln>
                  <a:noFill/>
                </a:ln>
                <a:solidFill>
                  <a:srgbClr val="FFFFFF"/>
                </a:solidFill>
                <a:effectLst/>
                <a:uLnTx/>
                <a:uFillTx/>
                <a:latin typeface="Arial"/>
                <a:ea typeface="+mn-ea"/>
                <a:cs typeface="+mn-cs"/>
              </a:rPr>
              <a:t>on modern cloud technology</a:t>
            </a:r>
            <a:endParaRPr kumimoji="0" lang="en-US" sz="1400" b="0" i="0" u="none" strike="noStrike" kern="1200" cap="none" spc="0" normalizeH="0" baseline="0" noProof="0">
              <a:ln>
                <a:noFill/>
              </a:ln>
              <a:solidFill>
                <a:srgbClr val="FFFFFF"/>
              </a:solidFill>
              <a:effectLst/>
              <a:uLnTx/>
              <a:uFillTx/>
              <a:latin typeface="Arial"/>
              <a:ea typeface="+mn-ea"/>
              <a:cs typeface="Arial"/>
            </a:endParaRPr>
          </a:p>
          <a:p>
            <a:pPr marL="144145" marR="0" lvl="1" indent="-144145"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Ready for immediate consumption</a:t>
            </a:r>
            <a:endParaRPr kumimoji="0" lang="en-US" sz="1400" b="0" i="0" u="none" strike="noStrike" kern="1200" cap="none" spc="0" normalizeH="0" baseline="0" noProof="0">
              <a:ln>
                <a:noFill/>
              </a:ln>
              <a:solidFill>
                <a:srgbClr val="FFFFFF"/>
              </a:solidFill>
              <a:effectLst/>
              <a:uLnTx/>
              <a:uFillTx/>
              <a:latin typeface="Arial"/>
              <a:ea typeface="+mn-ea"/>
              <a:cs typeface="Arial"/>
            </a:endParaRPr>
          </a:p>
          <a:p>
            <a:pPr marL="144145" marR="0" lvl="1" indent="-144145"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Cost-efficient for customers</a:t>
            </a:r>
            <a:endParaRPr kumimoji="0" lang="en-US" sz="1400" b="0" i="0" u="none" strike="noStrike" kern="1200" cap="none" spc="0" normalizeH="0" baseline="0" noProof="0">
              <a:ln>
                <a:noFill/>
              </a:ln>
              <a:solidFill>
                <a:srgbClr val="FFFFFF"/>
              </a:solidFill>
              <a:effectLst/>
              <a:uLnTx/>
              <a:uFillTx/>
              <a:latin typeface="Arial"/>
              <a:ea typeface="+mn-ea"/>
              <a:cs typeface="Arial"/>
            </a:endParaRPr>
          </a:p>
          <a:p>
            <a:pPr marL="215900" marR="0" lvl="1" indent="-215900" algn="l" defTabSz="1088558"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Arial"/>
              <a:ea typeface="+mn-ea"/>
              <a:cs typeface="Arial"/>
            </a:endParaRPr>
          </a:p>
        </p:txBody>
      </p:sp>
      <p:grpSp>
        <p:nvGrpSpPr>
          <p:cNvPr id="8" name="Gruppieren 7"/>
          <p:cNvGrpSpPr/>
          <p:nvPr/>
        </p:nvGrpSpPr>
        <p:grpSpPr>
          <a:xfrm>
            <a:off x="955241" y="2798700"/>
            <a:ext cx="2791098" cy="1456889"/>
            <a:chOff x="572238" y="2783361"/>
            <a:chExt cx="3254716" cy="1455799"/>
          </a:xfrm>
        </p:grpSpPr>
        <p:sp>
          <p:nvSpPr>
            <p:cNvPr id="9" name="Freihandform 8"/>
            <p:cNvSpPr/>
            <p:nvPr/>
          </p:nvSpPr>
          <p:spPr bwMode="gray">
            <a:xfrm>
              <a:off x="572238" y="2784496"/>
              <a:ext cx="698433" cy="1454664"/>
            </a:xfrm>
            <a:custGeom>
              <a:avLst/>
              <a:gdLst>
                <a:gd name="connsiteX0" fmla="*/ 790514 w 790514"/>
                <a:gd name="connsiteY0" fmla="*/ 0 h 1628222"/>
                <a:gd name="connsiteX1" fmla="*/ 0 w 790514"/>
                <a:gd name="connsiteY1" fmla="*/ 0 h 1628222"/>
                <a:gd name="connsiteX2" fmla="*/ 0 w 790514"/>
                <a:gd name="connsiteY2" fmla="*/ 1628222 h 1628222"/>
                <a:gd name="connsiteX3" fmla="*/ 165182 w 790514"/>
                <a:gd name="connsiteY3" fmla="*/ 1628222 h 1628222"/>
              </a:gdLst>
              <a:ahLst/>
              <a:cxnLst>
                <a:cxn ang="0">
                  <a:pos x="connsiteX0" y="connsiteY0"/>
                </a:cxn>
                <a:cxn ang="0">
                  <a:pos x="connsiteX1" y="connsiteY1"/>
                </a:cxn>
                <a:cxn ang="0">
                  <a:pos x="connsiteX2" y="connsiteY2"/>
                </a:cxn>
                <a:cxn ang="0">
                  <a:pos x="connsiteX3" y="connsiteY3"/>
                </a:cxn>
              </a:cxnLst>
              <a:rect l="l" t="t" r="r" b="b"/>
              <a:pathLst>
                <a:path w="790514" h="1628222">
                  <a:moveTo>
                    <a:pt x="790514" y="0"/>
                  </a:moveTo>
                  <a:lnTo>
                    <a:pt x="0" y="0"/>
                  </a:lnTo>
                  <a:lnTo>
                    <a:pt x="0" y="1628222"/>
                  </a:lnTo>
                  <a:lnTo>
                    <a:pt x="165182" y="1628222"/>
                  </a:lnTo>
                </a:path>
              </a:pathLst>
            </a:custGeom>
            <a:noFill/>
            <a:ln w="12700" algn="ctr">
              <a:solidFill>
                <a:srgbClr val="FFFFFF"/>
              </a:solidFill>
              <a:miter lim="800000"/>
              <a:headEnd/>
              <a:tailEnd/>
            </a:ln>
          </p:spPr>
          <p:txBody>
            <a:bodyPr lIns="61265" tIns="30632" rIns="61265" bIns="30632"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cxnSp>
          <p:nvCxnSpPr>
            <p:cNvPr id="10" name="Gerade Verbindung 9"/>
            <p:cNvCxnSpPr/>
            <p:nvPr/>
          </p:nvCxnSpPr>
          <p:spPr>
            <a:xfrm flipH="1">
              <a:off x="2818843" y="2783361"/>
              <a:ext cx="1008111" cy="0"/>
            </a:xfrm>
            <a:prstGeom prst="line">
              <a:avLst/>
            </a:prstGeom>
            <a:noFill/>
            <a:ln w="12700" cap="rnd" cmpd="sng" algn="ctr">
              <a:solidFill>
                <a:srgbClr val="FFFFFF"/>
              </a:solidFill>
              <a:prstDash val="solid"/>
            </a:ln>
            <a:effectLst/>
          </p:spPr>
        </p:cxnSp>
      </p:grpSp>
      <p:grpSp>
        <p:nvGrpSpPr>
          <p:cNvPr id="49" name="Gruppieren 48"/>
          <p:cNvGrpSpPr/>
          <p:nvPr/>
        </p:nvGrpSpPr>
        <p:grpSpPr>
          <a:xfrm>
            <a:off x="8531640" y="1532955"/>
            <a:ext cx="2562353" cy="2562351"/>
            <a:chOff x="7934675" y="2175957"/>
            <a:chExt cx="2207688" cy="2207686"/>
          </a:xfrm>
        </p:grpSpPr>
        <p:pic>
          <p:nvPicPr>
            <p:cNvPr id="4" name="Picture 3" descr="N:\02 unity-concepts\UC pro event 69013\XYZ_SAP Objects_Guidelines\Shadows\glow gelb.png"/>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flipH="1">
              <a:off x="7934675" y="2175957"/>
              <a:ext cx="2207688" cy="2207686"/>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bwMode="gray">
            <a:xfrm flipH="1">
              <a:off x="8597170" y="2838451"/>
              <a:ext cx="882699" cy="882699"/>
            </a:xfrm>
            <a:prstGeom prst="ellipse">
              <a:avLst/>
            </a:prstGeom>
            <a:solidFill>
              <a:schemeClr val="bg1"/>
            </a:solidFill>
            <a:ln w="12763" algn="ctr">
              <a:solidFill>
                <a:schemeClr val="tx1"/>
              </a:solidFill>
              <a:miter lim="800000"/>
              <a:headEnd/>
              <a:tailEnd/>
            </a:ln>
          </p:spPr>
          <p:txBody>
            <a:bodyPr lIns="60293" tIns="48235" rIns="60293" bIns="48235"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de-DE" sz="2000" b="0" i="0" u="none" strike="noStrike" kern="0" cap="none" spc="0" normalizeH="0" baseline="0" noProof="0">
                <a:ln>
                  <a:noFill/>
                </a:ln>
                <a:solidFill>
                  <a:srgbClr val="FFFFFF"/>
                </a:solidFill>
                <a:effectLst/>
                <a:uLnTx/>
                <a:uFillTx/>
                <a:latin typeface="BentonSans Book Italic"/>
                <a:ea typeface="Arial Unicode MS" pitchFamily="34" charset="-128"/>
                <a:cs typeface="Arial Unicode MS" pitchFamily="34" charset="-128"/>
              </a:endParaRPr>
            </a:p>
          </p:txBody>
        </p:sp>
        <p:pic>
          <p:nvPicPr>
            <p:cNvPr id="35" name="Picture 38">
              <a:extLst>
                <a:ext uri="{FF2B5EF4-FFF2-40B4-BE49-F238E27FC236}">
                  <a16:creationId xmlns:a16="http://schemas.microsoft.com/office/drawing/2014/main" id="{1A02FAD6-4E27-465D-8E43-794528B08B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82981" y="2885149"/>
              <a:ext cx="741812" cy="741811"/>
            </a:xfrm>
            <a:prstGeom prst="rect">
              <a:avLst/>
            </a:prstGeom>
          </p:spPr>
        </p:pic>
      </p:grpSp>
      <p:grpSp>
        <p:nvGrpSpPr>
          <p:cNvPr id="36" name="Gruppieren 35"/>
          <p:cNvGrpSpPr/>
          <p:nvPr/>
        </p:nvGrpSpPr>
        <p:grpSpPr>
          <a:xfrm>
            <a:off x="8296539" y="2798700"/>
            <a:ext cx="2760224" cy="1456889"/>
            <a:chOff x="9203875" y="3402351"/>
            <a:chExt cx="3218713" cy="1455799"/>
          </a:xfrm>
        </p:grpSpPr>
        <p:grpSp>
          <p:nvGrpSpPr>
            <p:cNvPr id="37" name="Gruppieren 36"/>
            <p:cNvGrpSpPr/>
            <p:nvPr/>
          </p:nvGrpSpPr>
          <p:grpSpPr>
            <a:xfrm>
              <a:off x="9203875" y="3402351"/>
              <a:ext cx="3218713" cy="1455799"/>
              <a:chOff x="8399462" y="2783361"/>
              <a:chExt cx="3218713" cy="1455799"/>
            </a:xfrm>
          </p:grpSpPr>
          <p:sp>
            <p:nvSpPr>
              <p:cNvPr id="39" name="Freihandform 38"/>
              <p:cNvSpPr/>
              <p:nvPr/>
            </p:nvSpPr>
            <p:spPr bwMode="gray">
              <a:xfrm flipH="1">
                <a:off x="10919743" y="2784496"/>
                <a:ext cx="698432" cy="1454664"/>
              </a:xfrm>
              <a:custGeom>
                <a:avLst/>
                <a:gdLst>
                  <a:gd name="connsiteX0" fmla="*/ 790514 w 790514"/>
                  <a:gd name="connsiteY0" fmla="*/ 0 h 1628222"/>
                  <a:gd name="connsiteX1" fmla="*/ 0 w 790514"/>
                  <a:gd name="connsiteY1" fmla="*/ 0 h 1628222"/>
                  <a:gd name="connsiteX2" fmla="*/ 0 w 790514"/>
                  <a:gd name="connsiteY2" fmla="*/ 1628222 h 1628222"/>
                  <a:gd name="connsiteX3" fmla="*/ 165182 w 790514"/>
                  <a:gd name="connsiteY3" fmla="*/ 1628222 h 1628222"/>
                </a:gdLst>
                <a:ahLst/>
                <a:cxnLst>
                  <a:cxn ang="0">
                    <a:pos x="connsiteX0" y="connsiteY0"/>
                  </a:cxn>
                  <a:cxn ang="0">
                    <a:pos x="connsiteX1" y="connsiteY1"/>
                  </a:cxn>
                  <a:cxn ang="0">
                    <a:pos x="connsiteX2" y="connsiteY2"/>
                  </a:cxn>
                  <a:cxn ang="0">
                    <a:pos x="connsiteX3" y="connsiteY3"/>
                  </a:cxn>
                </a:cxnLst>
                <a:rect l="l" t="t" r="r" b="b"/>
                <a:pathLst>
                  <a:path w="790514" h="1628222">
                    <a:moveTo>
                      <a:pt x="790514" y="0"/>
                    </a:moveTo>
                    <a:lnTo>
                      <a:pt x="0" y="0"/>
                    </a:lnTo>
                    <a:lnTo>
                      <a:pt x="0" y="1628222"/>
                    </a:lnTo>
                    <a:lnTo>
                      <a:pt x="165182" y="1628222"/>
                    </a:lnTo>
                  </a:path>
                </a:pathLst>
              </a:custGeom>
              <a:noFill/>
              <a:ln w="12700" algn="ctr">
                <a:solidFill>
                  <a:srgbClr val="FFFFFF"/>
                </a:solidFill>
                <a:miter lim="800000"/>
                <a:headEnd/>
                <a:tailEnd/>
              </a:ln>
            </p:spPr>
            <p:txBody>
              <a:bodyPr lIns="61259" tIns="30629" rIns="61259" bIns="30629"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cxnSp>
            <p:nvCxnSpPr>
              <p:cNvPr id="40" name="Gerade Verbindung 39"/>
              <p:cNvCxnSpPr/>
              <p:nvPr/>
            </p:nvCxnSpPr>
            <p:spPr>
              <a:xfrm flipH="1">
                <a:off x="8399462" y="2783361"/>
                <a:ext cx="1008114" cy="0"/>
              </a:xfrm>
              <a:prstGeom prst="line">
                <a:avLst/>
              </a:prstGeom>
              <a:noFill/>
              <a:ln w="12700" cap="rnd" cmpd="sng" algn="ctr">
                <a:solidFill>
                  <a:srgbClr val="FFFFFF"/>
                </a:solidFill>
                <a:prstDash val="solid"/>
              </a:ln>
              <a:effectLst/>
            </p:spPr>
          </p:cxnSp>
        </p:grpSp>
        <p:cxnSp>
          <p:nvCxnSpPr>
            <p:cNvPr id="38" name="Gerade Verbindung 37"/>
            <p:cNvCxnSpPr/>
            <p:nvPr/>
          </p:nvCxnSpPr>
          <p:spPr>
            <a:xfrm flipH="1">
              <a:off x="11090018" y="4858150"/>
              <a:ext cx="1186632"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Rectangle 3">
            <a:extLst>
              <a:ext uri="{FF2B5EF4-FFF2-40B4-BE49-F238E27FC236}">
                <a16:creationId xmlns:a16="http://schemas.microsoft.com/office/drawing/2014/main" id="{34991E5E-BD69-4CB2-9F21-98547E5BE8D3}"/>
              </a:ext>
            </a:extLst>
          </p:cNvPr>
          <p:cNvSpPr/>
          <p:nvPr/>
        </p:nvSpPr>
        <p:spPr>
          <a:xfrm>
            <a:off x="4575319" y="3576468"/>
            <a:ext cx="2890226" cy="438020"/>
          </a:xfrm>
          <a:prstGeom prst="rect">
            <a:avLst/>
          </a:prstGeom>
          <a:noFill/>
          <a:ln w="12763">
            <a:noFill/>
          </a:ln>
        </p:spPr>
        <p:txBody>
          <a:bodyPr wrap="square" lIns="61265" tIns="30632" rIns="61265" bIns="30632" anchor="ctr" anchorCtr="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8" b="1" i="0" u="none" strike="noStrike" kern="1200" cap="none" spc="0" normalizeH="0" baseline="0" noProof="0">
                <a:ln>
                  <a:noFill/>
                </a:ln>
                <a:solidFill>
                  <a:srgbClr val="F0AB00"/>
                </a:solidFill>
                <a:effectLst/>
                <a:uLnTx/>
                <a:uFillTx/>
                <a:latin typeface="Arial"/>
                <a:ea typeface="+mn-ea"/>
                <a:cs typeface="+mn-cs"/>
              </a:rPr>
              <a:t>is cloud-native and open</a:t>
            </a:r>
          </a:p>
        </p:txBody>
      </p:sp>
      <p:grpSp>
        <p:nvGrpSpPr>
          <p:cNvPr id="50" name="Gruppieren 49"/>
          <p:cNvGrpSpPr/>
          <p:nvPr/>
        </p:nvGrpSpPr>
        <p:grpSpPr>
          <a:xfrm>
            <a:off x="942989" y="1520912"/>
            <a:ext cx="2562353" cy="2562351"/>
            <a:chOff x="1346189" y="2175957"/>
            <a:chExt cx="2207688" cy="2207686"/>
          </a:xfrm>
        </p:grpSpPr>
        <p:pic>
          <p:nvPicPr>
            <p:cNvPr id="5" name="Picture 3" descr="N:\02 unity-concepts\UC pro event 69013\XYZ_SAP Objects_Guidelines\Shadows\glow gelb.png"/>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346189" y="2175957"/>
              <a:ext cx="2207688" cy="2207686"/>
            </a:xfrm>
            <a:prstGeom prst="rect">
              <a:avLst/>
            </a:prstGeom>
            <a:noFill/>
            <a:extLst>
              <a:ext uri="{909E8E84-426E-40DD-AFC4-6F175D3DCCD1}">
                <a14:hiddenFill xmlns:a14="http://schemas.microsoft.com/office/drawing/2010/main">
                  <a:solidFill>
                    <a:srgbClr val="FFFFFF"/>
                  </a:solidFill>
                </a14:hiddenFill>
              </a:ext>
            </a:extLst>
          </p:spPr>
        </p:pic>
        <p:sp>
          <p:nvSpPr>
            <p:cNvPr id="6" name="Ellipse 5"/>
            <p:cNvSpPr/>
            <p:nvPr/>
          </p:nvSpPr>
          <p:spPr bwMode="gray">
            <a:xfrm>
              <a:off x="2008683" y="2838451"/>
              <a:ext cx="882699" cy="882699"/>
            </a:xfrm>
            <a:prstGeom prst="ellipse">
              <a:avLst/>
            </a:prstGeom>
            <a:noFill/>
            <a:ln w="12763" algn="ctr">
              <a:solidFill>
                <a:schemeClr val="tx1"/>
              </a:solidFill>
              <a:miter lim="800000"/>
              <a:headEnd/>
              <a:tailEnd/>
            </a:ln>
          </p:spPr>
          <p:txBody>
            <a:bodyPr wrap="none" lIns="60300" tIns="48240" rIns="60300" bIns="4824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de-DE" sz="2000" b="0" i="0" u="none" strike="noStrike" kern="0" cap="none" spc="0" normalizeH="0" baseline="0" noProof="0">
                <a:ln>
                  <a:noFill/>
                </a:ln>
                <a:solidFill>
                  <a:srgbClr val="FFFFFF"/>
                </a:solidFill>
                <a:effectLst/>
                <a:uLnTx/>
                <a:uFillTx/>
                <a:latin typeface="BentonSans Book Italic"/>
                <a:ea typeface="Arial Unicode MS" pitchFamily="34" charset="-128"/>
                <a:cs typeface="Arial Unicode MS" pitchFamily="34" charset="-128"/>
              </a:endParaRPr>
            </a:p>
          </p:txBody>
        </p:sp>
        <p:pic>
          <p:nvPicPr>
            <p:cNvPr id="46" name="Picture 3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05895" y="3059933"/>
              <a:ext cx="688274" cy="40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5"/>
          <p:cNvGrpSpPr>
            <a:grpSpLocks noChangeAspect="1"/>
          </p:cNvGrpSpPr>
          <p:nvPr/>
        </p:nvGrpSpPr>
        <p:grpSpPr bwMode="auto">
          <a:xfrm>
            <a:off x="4842821" y="2013082"/>
            <a:ext cx="2353210" cy="1229661"/>
            <a:chOff x="3305" y="1337"/>
            <a:chExt cx="1131" cy="591"/>
          </a:xfrm>
        </p:grpSpPr>
        <p:sp>
          <p:nvSpPr>
            <p:cNvPr id="12" name="Freeform 6"/>
            <p:cNvSpPr>
              <a:spLocks noEditPoints="1"/>
            </p:cNvSpPr>
            <p:nvPr/>
          </p:nvSpPr>
          <p:spPr bwMode="auto">
            <a:xfrm>
              <a:off x="3665" y="1572"/>
              <a:ext cx="386" cy="229"/>
            </a:xfrm>
            <a:custGeom>
              <a:avLst/>
              <a:gdLst>
                <a:gd name="T0" fmla="*/ 146 w 2272"/>
                <a:gd name="T1" fmla="*/ 0 h 1348"/>
                <a:gd name="T2" fmla="*/ 2125 w 2272"/>
                <a:gd name="T3" fmla="*/ 0 h 1348"/>
                <a:gd name="T4" fmla="*/ 2139 w 2272"/>
                <a:gd name="T5" fmla="*/ 0 h 1348"/>
                <a:gd name="T6" fmla="*/ 2154 w 2272"/>
                <a:gd name="T7" fmla="*/ 2 h 1348"/>
                <a:gd name="T8" fmla="*/ 2168 w 2272"/>
                <a:gd name="T9" fmla="*/ 6 h 1348"/>
                <a:gd name="T10" fmla="*/ 2182 w 2272"/>
                <a:gd name="T11" fmla="*/ 11 h 1348"/>
                <a:gd name="T12" fmla="*/ 2194 w 2272"/>
                <a:gd name="T13" fmla="*/ 17 h 1348"/>
                <a:gd name="T14" fmla="*/ 2206 w 2272"/>
                <a:gd name="T15" fmla="*/ 24 h 1348"/>
                <a:gd name="T16" fmla="*/ 2218 w 2272"/>
                <a:gd name="T17" fmla="*/ 33 h 1348"/>
                <a:gd name="T18" fmla="*/ 2228 w 2272"/>
                <a:gd name="T19" fmla="*/ 42 h 1348"/>
                <a:gd name="T20" fmla="*/ 2238 w 2272"/>
                <a:gd name="T21" fmla="*/ 53 h 1348"/>
                <a:gd name="T22" fmla="*/ 2246 w 2272"/>
                <a:gd name="T23" fmla="*/ 64 h 1348"/>
                <a:gd name="T24" fmla="*/ 2253 w 2272"/>
                <a:gd name="T25" fmla="*/ 76 h 1348"/>
                <a:gd name="T26" fmla="*/ 2260 w 2272"/>
                <a:gd name="T27" fmla="*/ 89 h 1348"/>
                <a:gd name="T28" fmla="*/ 2264 w 2272"/>
                <a:gd name="T29" fmla="*/ 102 h 1348"/>
                <a:gd name="T30" fmla="*/ 2268 w 2272"/>
                <a:gd name="T31" fmla="*/ 116 h 1348"/>
                <a:gd name="T32" fmla="*/ 2271 w 2272"/>
                <a:gd name="T33" fmla="*/ 131 h 1348"/>
                <a:gd name="T34" fmla="*/ 2272 w 2272"/>
                <a:gd name="T35" fmla="*/ 146 h 1348"/>
                <a:gd name="T36" fmla="*/ 2272 w 2272"/>
                <a:gd name="T37" fmla="*/ 1348 h 1348"/>
                <a:gd name="T38" fmla="*/ 0 w 2272"/>
                <a:gd name="T39" fmla="*/ 1187 h 1348"/>
                <a:gd name="T40" fmla="*/ 0 w 2272"/>
                <a:gd name="T41" fmla="*/ 146 h 1348"/>
                <a:gd name="T42" fmla="*/ 0 w 2272"/>
                <a:gd name="T43" fmla="*/ 131 h 1348"/>
                <a:gd name="T44" fmla="*/ 3 w 2272"/>
                <a:gd name="T45" fmla="*/ 116 h 1348"/>
                <a:gd name="T46" fmla="*/ 6 w 2272"/>
                <a:gd name="T47" fmla="*/ 102 h 1348"/>
                <a:gd name="T48" fmla="*/ 11 w 2272"/>
                <a:gd name="T49" fmla="*/ 89 h 1348"/>
                <a:gd name="T50" fmla="*/ 18 w 2272"/>
                <a:gd name="T51" fmla="*/ 76 h 1348"/>
                <a:gd name="T52" fmla="*/ 25 w 2272"/>
                <a:gd name="T53" fmla="*/ 64 h 1348"/>
                <a:gd name="T54" fmla="*/ 33 w 2272"/>
                <a:gd name="T55" fmla="*/ 53 h 1348"/>
                <a:gd name="T56" fmla="*/ 42 w 2272"/>
                <a:gd name="T57" fmla="*/ 42 h 1348"/>
                <a:gd name="T58" fmla="*/ 53 w 2272"/>
                <a:gd name="T59" fmla="*/ 33 h 1348"/>
                <a:gd name="T60" fmla="*/ 64 w 2272"/>
                <a:gd name="T61" fmla="*/ 24 h 1348"/>
                <a:gd name="T62" fmla="*/ 76 w 2272"/>
                <a:gd name="T63" fmla="*/ 17 h 1348"/>
                <a:gd name="T64" fmla="*/ 89 w 2272"/>
                <a:gd name="T65" fmla="*/ 11 h 1348"/>
                <a:gd name="T66" fmla="*/ 103 w 2272"/>
                <a:gd name="T67" fmla="*/ 6 h 1348"/>
                <a:gd name="T68" fmla="*/ 117 w 2272"/>
                <a:gd name="T69" fmla="*/ 2 h 1348"/>
                <a:gd name="T70" fmla="*/ 131 w 2272"/>
                <a:gd name="T71" fmla="*/ 0 h 1348"/>
                <a:gd name="T72" fmla="*/ 146 w 2272"/>
                <a:gd name="T73" fmla="*/ 0 h 1348"/>
                <a:gd name="T74" fmla="*/ 146 w 2272"/>
                <a:gd name="T75"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2" h="1348">
                  <a:moveTo>
                    <a:pt x="146" y="0"/>
                  </a:moveTo>
                  <a:lnTo>
                    <a:pt x="2125" y="0"/>
                  </a:lnTo>
                  <a:lnTo>
                    <a:pt x="2139" y="0"/>
                  </a:lnTo>
                  <a:lnTo>
                    <a:pt x="2154" y="2"/>
                  </a:lnTo>
                  <a:lnTo>
                    <a:pt x="2168" y="6"/>
                  </a:lnTo>
                  <a:lnTo>
                    <a:pt x="2182" y="11"/>
                  </a:lnTo>
                  <a:lnTo>
                    <a:pt x="2194" y="17"/>
                  </a:lnTo>
                  <a:lnTo>
                    <a:pt x="2206" y="24"/>
                  </a:lnTo>
                  <a:lnTo>
                    <a:pt x="2218" y="33"/>
                  </a:lnTo>
                  <a:lnTo>
                    <a:pt x="2228" y="42"/>
                  </a:lnTo>
                  <a:lnTo>
                    <a:pt x="2238" y="53"/>
                  </a:lnTo>
                  <a:lnTo>
                    <a:pt x="2246" y="64"/>
                  </a:lnTo>
                  <a:lnTo>
                    <a:pt x="2253" y="76"/>
                  </a:lnTo>
                  <a:lnTo>
                    <a:pt x="2260" y="89"/>
                  </a:lnTo>
                  <a:lnTo>
                    <a:pt x="2264" y="102"/>
                  </a:lnTo>
                  <a:lnTo>
                    <a:pt x="2268" y="116"/>
                  </a:lnTo>
                  <a:lnTo>
                    <a:pt x="2271" y="131"/>
                  </a:lnTo>
                  <a:lnTo>
                    <a:pt x="2272" y="146"/>
                  </a:lnTo>
                  <a:lnTo>
                    <a:pt x="2272" y="1348"/>
                  </a:lnTo>
                  <a:moveTo>
                    <a:pt x="0" y="1187"/>
                  </a:moveTo>
                  <a:lnTo>
                    <a:pt x="0" y="146"/>
                  </a:lnTo>
                  <a:lnTo>
                    <a:pt x="0" y="131"/>
                  </a:lnTo>
                  <a:lnTo>
                    <a:pt x="3" y="116"/>
                  </a:lnTo>
                  <a:lnTo>
                    <a:pt x="6" y="102"/>
                  </a:lnTo>
                  <a:lnTo>
                    <a:pt x="11" y="89"/>
                  </a:lnTo>
                  <a:lnTo>
                    <a:pt x="18" y="76"/>
                  </a:lnTo>
                  <a:lnTo>
                    <a:pt x="25" y="64"/>
                  </a:lnTo>
                  <a:lnTo>
                    <a:pt x="33" y="53"/>
                  </a:lnTo>
                  <a:lnTo>
                    <a:pt x="42" y="42"/>
                  </a:lnTo>
                  <a:lnTo>
                    <a:pt x="53" y="33"/>
                  </a:lnTo>
                  <a:lnTo>
                    <a:pt x="64" y="24"/>
                  </a:lnTo>
                  <a:lnTo>
                    <a:pt x="76" y="17"/>
                  </a:lnTo>
                  <a:lnTo>
                    <a:pt x="89" y="11"/>
                  </a:lnTo>
                  <a:lnTo>
                    <a:pt x="103" y="6"/>
                  </a:lnTo>
                  <a:lnTo>
                    <a:pt x="117" y="2"/>
                  </a:lnTo>
                  <a:lnTo>
                    <a:pt x="131" y="0"/>
                  </a:lnTo>
                  <a:lnTo>
                    <a:pt x="146" y="0"/>
                  </a:lnTo>
                  <a:lnTo>
                    <a:pt x="146"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3" name="Freeform 7"/>
            <p:cNvSpPr>
              <a:spLocks/>
            </p:cNvSpPr>
            <p:nvPr/>
          </p:nvSpPr>
          <p:spPr bwMode="auto">
            <a:xfrm>
              <a:off x="3932" y="1589"/>
              <a:ext cx="19" cy="19"/>
            </a:xfrm>
            <a:custGeom>
              <a:avLst/>
              <a:gdLst>
                <a:gd name="T0" fmla="*/ 0 w 111"/>
                <a:gd name="T1" fmla="*/ 56 h 112"/>
                <a:gd name="T2" fmla="*/ 0 w 111"/>
                <a:gd name="T3" fmla="*/ 50 h 112"/>
                <a:gd name="T4" fmla="*/ 1 w 111"/>
                <a:gd name="T5" fmla="*/ 45 h 112"/>
                <a:gd name="T6" fmla="*/ 2 w 111"/>
                <a:gd name="T7" fmla="*/ 39 h 112"/>
                <a:gd name="T8" fmla="*/ 4 w 111"/>
                <a:gd name="T9" fmla="*/ 34 h 112"/>
                <a:gd name="T10" fmla="*/ 7 w 111"/>
                <a:gd name="T11" fmla="*/ 29 h 112"/>
                <a:gd name="T12" fmla="*/ 9 w 111"/>
                <a:gd name="T13" fmla="*/ 25 h 112"/>
                <a:gd name="T14" fmla="*/ 16 w 111"/>
                <a:gd name="T15" fmla="*/ 16 h 112"/>
                <a:gd name="T16" fmla="*/ 20 w 111"/>
                <a:gd name="T17" fmla="*/ 12 h 112"/>
                <a:gd name="T18" fmla="*/ 24 w 111"/>
                <a:gd name="T19" fmla="*/ 9 h 112"/>
                <a:gd name="T20" fmla="*/ 29 w 111"/>
                <a:gd name="T21" fmla="*/ 7 h 112"/>
                <a:gd name="T22" fmla="*/ 34 w 111"/>
                <a:gd name="T23" fmla="*/ 4 h 112"/>
                <a:gd name="T24" fmla="*/ 39 w 111"/>
                <a:gd name="T25" fmla="*/ 2 h 112"/>
                <a:gd name="T26" fmla="*/ 44 w 111"/>
                <a:gd name="T27" fmla="*/ 1 h 112"/>
                <a:gd name="T28" fmla="*/ 49 w 111"/>
                <a:gd name="T29" fmla="*/ 0 h 112"/>
                <a:gd name="T30" fmla="*/ 55 w 111"/>
                <a:gd name="T31" fmla="*/ 0 h 112"/>
                <a:gd name="T32" fmla="*/ 61 w 111"/>
                <a:gd name="T33" fmla="*/ 0 h 112"/>
                <a:gd name="T34" fmla="*/ 67 w 111"/>
                <a:gd name="T35" fmla="*/ 1 h 112"/>
                <a:gd name="T36" fmla="*/ 72 w 111"/>
                <a:gd name="T37" fmla="*/ 2 h 112"/>
                <a:gd name="T38" fmla="*/ 77 w 111"/>
                <a:gd name="T39" fmla="*/ 4 h 112"/>
                <a:gd name="T40" fmla="*/ 82 w 111"/>
                <a:gd name="T41" fmla="*/ 7 h 112"/>
                <a:gd name="T42" fmla="*/ 86 w 111"/>
                <a:gd name="T43" fmla="*/ 9 h 112"/>
                <a:gd name="T44" fmla="*/ 90 w 111"/>
                <a:gd name="T45" fmla="*/ 12 h 112"/>
                <a:gd name="T46" fmla="*/ 95 w 111"/>
                <a:gd name="T47" fmla="*/ 16 h 112"/>
                <a:gd name="T48" fmla="*/ 101 w 111"/>
                <a:gd name="T49" fmla="*/ 25 h 112"/>
                <a:gd name="T50" fmla="*/ 104 w 111"/>
                <a:gd name="T51" fmla="*/ 29 h 112"/>
                <a:gd name="T52" fmla="*/ 106 w 111"/>
                <a:gd name="T53" fmla="*/ 34 h 112"/>
                <a:gd name="T54" fmla="*/ 108 w 111"/>
                <a:gd name="T55" fmla="*/ 39 h 112"/>
                <a:gd name="T56" fmla="*/ 110 w 111"/>
                <a:gd name="T57" fmla="*/ 45 h 112"/>
                <a:gd name="T58" fmla="*/ 111 w 111"/>
                <a:gd name="T59" fmla="*/ 50 h 112"/>
                <a:gd name="T60" fmla="*/ 111 w 111"/>
                <a:gd name="T61" fmla="*/ 56 h 112"/>
                <a:gd name="T62" fmla="*/ 111 w 111"/>
                <a:gd name="T63" fmla="*/ 61 h 112"/>
                <a:gd name="T64" fmla="*/ 110 w 111"/>
                <a:gd name="T65" fmla="*/ 67 h 112"/>
                <a:gd name="T66" fmla="*/ 108 w 111"/>
                <a:gd name="T67" fmla="*/ 72 h 112"/>
                <a:gd name="T68" fmla="*/ 106 w 111"/>
                <a:gd name="T69" fmla="*/ 78 h 112"/>
                <a:gd name="T70" fmla="*/ 104 w 111"/>
                <a:gd name="T71" fmla="*/ 82 h 112"/>
                <a:gd name="T72" fmla="*/ 101 w 111"/>
                <a:gd name="T73" fmla="*/ 87 h 112"/>
                <a:gd name="T74" fmla="*/ 95 w 111"/>
                <a:gd name="T75" fmla="*/ 95 h 112"/>
                <a:gd name="T76" fmla="*/ 90 w 111"/>
                <a:gd name="T77" fmla="*/ 99 h 112"/>
                <a:gd name="T78" fmla="*/ 86 w 111"/>
                <a:gd name="T79" fmla="*/ 102 h 112"/>
                <a:gd name="T80" fmla="*/ 82 w 111"/>
                <a:gd name="T81" fmla="*/ 105 h 112"/>
                <a:gd name="T82" fmla="*/ 77 w 111"/>
                <a:gd name="T83" fmla="*/ 107 h 112"/>
                <a:gd name="T84" fmla="*/ 72 w 111"/>
                <a:gd name="T85" fmla="*/ 110 h 112"/>
                <a:gd name="T86" fmla="*/ 67 w 111"/>
                <a:gd name="T87" fmla="*/ 111 h 112"/>
                <a:gd name="T88" fmla="*/ 61 w 111"/>
                <a:gd name="T89" fmla="*/ 112 h 112"/>
                <a:gd name="T90" fmla="*/ 55 w 111"/>
                <a:gd name="T91" fmla="*/ 112 h 112"/>
                <a:gd name="T92" fmla="*/ 49 w 111"/>
                <a:gd name="T93" fmla="*/ 112 h 112"/>
                <a:gd name="T94" fmla="*/ 44 w 111"/>
                <a:gd name="T95" fmla="*/ 111 h 112"/>
                <a:gd name="T96" fmla="*/ 39 w 111"/>
                <a:gd name="T97" fmla="*/ 110 h 112"/>
                <a:gd name="T98" fmla="*/ 34 w 111"/>
                <a:gd name="T99" fmla="*/ 107 h 112"/>
                <a:gd name="T100" fmla="*/ 29 w 111"/>
                <a:gd name="T101" fmla="*/ 105 h 112"/>
                <a:gd name="T102" fmla="*/ 24 w 111"/>
                <a:gd name="T103" fmla="*/ 102 h 112"/>
                <a:gd name="T104" fmla="*/ 20 w 111"/>
                <a:gd name="T105" fmla="*/ 99 h 112"/>
                <a:gd name="T106" fmla="*/ 16 w 111"/>
                <a:gd name="T107" fmla="*/ 95 h 112"/>
                <a:gd name="T108" fmla="*/ 9 w 111"/>
                <a:gd name="T109" fmla="*/ 87 h 112"/>
                <a:gd name="T110" fmla="*/ 7 w 111"/>
                <a:gd name="T111" fmla="*/ 82 h 112"/>
                <a:gd name="T112" fmla="*/ 4 w 111"/>
                <a:gd name="T113" fmla="*/ 78 h 112"/>
                <a:gd name="T114" fmla="*/ 2 w 111"/>
                <a:gd name="T115" fmla="*/ 72 h 112"/>
                <a:gd name="T116" fmla="*/ 1 w 111"/>
                <a:gd name="T117" fmla="*/ 67 h 112"/>
                <a:gd name="T118" fmla="*/ 0 w 111"/>
                <a:gd name="T119" fmla="*/ 61 h 112"/>
                <a:gd name="T120" fmla="*/ 0 w 111"/>
                <a:gd name="T12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12">
                  <a:moveTo>
                    <a:pt x="0" y="56"/>
                  </a:moveTo>
                  <a:lnTo>
                    <a:pt x="0" y="50"/>
                  </a:lnTo>
                  <a:lnTo>
                    <a:pt x="1" y="45"/>
                  </a:lnTo>
                  <a:lnTo>
                    <a:pt x="2" y="39"/>
                  </a:lnTo>
                  <a:lnTo>
                    <a:pt x="4" y="34"/>
                  </a:lnTo>
                  <a:lnTo>
                    <a:pt x="7" y="29"/>
                  </a:lnTo>
                  <a:lnTo>
                    <a:pt x="9" y="25"/>
                  </a:lnTo>
                  <a:lnTo>
                    <a:pt x="16" y="16"/>
                  </a:lnTo>
                  <a:lnTo>
                    <a:pt x="20" y="12"/>
                  </a:lnTo>
                  <a:lnTo>
                    <a:pt x="24" y="9"/>
                  </a:lnTo>
                  <a:lnTo>
                    <a:pt x="29" y="7"/>
                  </a:lnTo>
                  <a:lnTo>
                    <a:pt x="34" y="4"/>
                  </a:lnTo>
                  <a:lnTo>
                    <a:pt x="39" y="2"/>
                  </a:lnTo>
                  <a:lnTo>
                    <a:pt x="44" y="1"/>
                  </a:lnTo>
                  <a:lnTo>
                    <a:pt x="49" y="0"/>
                  </a:lnTo>
                  <a:lnTo>
                    <a:pt x="55" y="0"/>
                  </a:lnTo>
                  <a:lnTo>
                    <a:pt x="61" y="0"/>
                  </a:lnTo>
                  <a:lnTo>
                    <a:pt x="67" y="1"/>
                  </a:lnTo>
                  <a:lnTo>
                    <a:pt x="72" y="2"/>
                  </a:lnTo>
                  <a:lnTo>
                    <a:pt x="77" y="4"/>
                  </a:lnTo>
                  <a:lnTo>
                    <a:pt x="82" y="7"/>
                  </a:lnTo>
                  <a:lnTo>
                    <a:pt x="86" y="9"/>
                  </a:lnTo>
                  <a:lnTo>
                    <a:pt x="90" y="12"/>
                  </a:lnTo>
                  <a:lnTo>
                    <a:pt x="95" y="16"/>
                  </a:lnTo>
                  <a:lnTo>
                    <a:pt x="101" y="25"/>
                  </a:lnTo>
                  <a:lnTo>
                    <a:pt x="104" y="29"/>
                  </a:lnTo>
                  <a:lnTo>
                    <a:pt x="106" y="34"/>
                  </a:lnTo>
                  <a:lnTo>
                    <a:pt x="108" y="39"/>
                  </a:lnTo>
                  <a:lnTo>
                    <a:pt x="110" y="45"/>
                  </a:lnTo>
                  <a:lnTo>
                    <a:pt x="111" y="50"/>
                  </a:lnTo>
                  <a:lnTo>
                    <a:pt x="111" y="56"/>
                  </a:lnTo>
                  <a:lnTo>
                    <a:pt x="111" y="61"/>
                  </a:lnTo>
                  <a:lnTo>
                    <a:pt x="110" y="67"/>
                  </a:lnTo>
                  <a:lnTo>
                    <a:pt x="108" y="72"/>
                  </a:lnTo>
                  <a:lnTo>
                    <a:pt x="106" y="78"/>
                  </a:lnTo>
                  <a:lnTo>
                    <a:pt x="104" y="82"/>
                  </a:lnTo>
                  <a:lnTo>
                    <a:pt x="101" y="87"/>
                  </a:lnTo>
                  <a:lnTo>
                    <a:pt x="95" y="95"/>
                  </a:lnTo>
                  <a:lnTo>
                    <a:pt x="90" y="99"/>
                  </a:lnTo>
                  <a:lnTo>
                    <a:pt x="86" y="102"/>
                  </a:lnTo>
                  <a:lnTo>
                    <a:pt x="82" y="105"/>
                  </a:lnTo>
                  <a:lnTo>
                    <a:pt x="77" y="107"/>
                  </a:lnTo>
                  <a:lnTo>
                    <a:pt x="72" y="110"/>
                  </a:lnTo>
                  <a:lnTo>
                    <a:pt x="67" y="111"/>
                  </a:lnTo>
                  <a:lnTo>
                    <a:pt x="61" y="112"/>
                  </a:lnTo>
                  <a:lnTo>
                    <a:pt x="55" y="112"/>
                  </a:lnTo>
                  <a:lnTo>
                    <a:pt x="49" y="112"/>
                  </a:lnTo>
                  <a:lnTo>
                    <a:pt x="44" y="111"/>
                  </a:lnTo>
                  <a:lnTo>
                    <a:pt x="39" y="110"/>
                  </a:lnTo>
                  <a:lnTo>
                    <a:pt x="34" y="107"/>
                  </a:lnTo>
                  <a:lnTo>
                    <a:pt x="29" y="105"/>
                  </a:lnTo>
                  <a:lnTo>
                    <a:pt x="24" y="102"/>
                  </a:lnTo>
                  <a:lnTo>
                    <a:pt x="20" y="99"/>
                  </a:lnTo>
                  <a:lnTo>
                    <a:pt x="16" y="95"/>
                  </a:lnTo>
                  <a:lnTo>
                    <a:pt x="9" y="87"/>
                  </a:lnTo>
                  <a:lnTo>
                    <a:pt x="7" y="82"/>
                  </a:lnTo>
                  <a:lnTo>
                    <a:pt x="4" y="78"/>
                  </a:lnTo>
                  <a:lnTo>
                    <a:pt x="2"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4" name="Freeform 8"/>
            <p:cNvSpPr>
              <a:spLocks/>
            </p:cNvSpPr>
            <p:nvPr/>
          </p:nvSpPr>
          <p:spPr bwMode="auto">
            <a:xfrm>
              <a:off x="3967" y="1589"/>
              <a:ext cx="20" cy="19"/>
            </a:xfrm>
            <a:custGeom>
              <a:avLst/>
              <a:gdLst>
                <a:gd name="T0" fmla="*/ 0 w 114"/>
                <a:gd name="T1" fmla="*/ 50 h 112"/>
                <a:gd name="T2" fmla="*/ 2 w 114"/>
                <a:gd name="T3" fmla="*/ 39 h 112"/>
                <a:gd name="T4" fmla="*/ 6 w 114"/>
                <a:gd name="T5" fmla="*/ 29 h 112"/>
                <a:gd name="T6" fmla="*/ 13 w 114"/>
                <a:gd name="T7" fmla="*/ 20 h 112"/>
                <a:gd name="T8" fmla="*/ 20 w 114"/>
                <a:gd name="T9" fmla="*/ 12 h 112"/>
                <a:gd name="T10" fmla="*/ 29 w 114"/>
                <a:gd name="T11" fmla="*/ 7 h 112"/>
                <a:gd name="T12" fmla="*/ 39 w 114"/>
                <a:gd name="T13" fmla="*/ 2 h 112"/>
                <a:gd name="T14" fmla="*/ 51 w 114"/>
                <a:gd name="T15" fmla="*/ 0 h 112"/>
                <a:gd name="T16" fmla="*/ 62 w 114"/>
                <a:gd name="T17" fmla="*/ 0 h 112"/>
                <a:gd name="T18" fmla="*/ 73 w 114"/>
                <a:gd name="T19" fmla="*/ 2 h 112"/>
                <a:gd name="T20" fmla="*/ 83 w 114"/>
                <a:gd name="T21" fmla="*/ 7 h 112"/>
                <a:gd name="T22" fmla="*/ 93 w 114"/>
                <a:gd name="T23" fmla="*/ 12 h 112"/>
                <a:gd name="T24" fmla="*/ 100 w 114"/>
                <a:gd name="T25" fmla="*/ 20 h 112"/>
                <a:gd name="T26" fmla="*/ 106 w 114"/>
                <a:gd name="T27" fmla="*/ 29 h 112"/>
                <a:gd name="T28" fmla="*/ 111 w 114"/>
                <a:gd name="T29" fmla="*/ 39 h 112"/>
                <a:gd name="T30" fmla="*/ 113 w 114"/>
                <a:gd name="T31" fmla="*/ 50 h 112"/>
                <a:gd name="T32" fmla="*/ 113 w 114"/>
                <a:gd name="T33" fmla="*/ 61 h 112"/>
                <a:gd name="T34" fmla="*/ 111 w 114"/>
                <a:gd name="T35" fmla="*/ 72 h 112"/>
                <a:gd name="T36" fmla="*/ 106 w 114"/>
                <a:gd name="T37" fmla="*/ 82 h 112"/>
                <a:gd name="T38" fmla="*/ 100 w 114"/>
                <a:gd name="T39" fmla="*/ 92 h 112"/>
                <a:gd name="T40" fmla="*/ 93 w 114"/>
                <a:gd name="T41" fmla="*/ 99 h 112"/>
                <a:gd name="T42" fmla="*/ 83 w 114"/>
                <a:gd name="T43" fmla="*/ 105 h 112"/>
                <a:gd name="T44" fmla="*/ 73 w 114"/>
                <a:gd name="T45" fmla="*/ 110 h 112"/>
                <a:gd name="T46" fmla="*/ 62 w 114"/>
                <a:gd name="T47" fmla="*/ 112 h 112"/>
                <a:gd name="T48" fmla="*/ 51 w 114"/>
                <a:gd name="T49" fmla="*/ 112 h 112"/>
                <a:gd name="T50" fmla="*/ 39 w 114"/>
                <a:gd name="T51" fmla="*/ 110 h 112"/>
                <a:gd name="T52" fmla="*/ 29 w 114"/>
                <a:gd name="T53" fmla="*/ 105 h 112"/>
                <a:gd name="T54" fmla="*/ 20 w 114"/>
                <a:gd name="T55" fmla="*/ 99 h 112"/>
                <a:gd name="T56" fmla="*/ 13 w 114"/>
                <a:gd name="T57" fmla="*/ 92 h 112"/>
                <a:gd name="T58" fmla="*/ 6 w 114"/>
                <a:gd name="T59" fmla="*/ 82 h 112"/>
                <a:gd name="T60" fmla="*/ 2 w 114"/>
                <a:gd name="T61" fmla="*/ 72 h 112"/>
                <a:gd name="T62" fmla="*/ 0 w 114"/>
                <a:gd name="T6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112">
                  <a:moveTo>
                    <a:pt x="0" y="56"/>
                  </a:moveTo>
                  <a:lnTo>
                    <a:pt x="0" y="50"/>
                  </a:lnTo>
                  <a:lnTo>
                    <a:pt x="1" y="45"/>
                  </a:lnTo>
                  <a:lnTo>
                    <a:pt x="2" y="39"/>
                  </a:lnTo>
                  <a:lnTo>
                    <a:pt x="4" y="34"/>
                  </a:lnTo>
                  <a:lnTo>
                    <a:pt x="6" y="29"/>
                  </a:lnTo>
                  <a:lnTo>
                    <a:pt x="9" y="25"/>
                  </a:lnTo>
                  <a:lnTo>
                    <a:pt x="13" y="20"/>
                  </a:lnTo>
                  <a:lnTo>
                    <a:pt x="16" y="16"/>
                  </a:lnTo>
                  <a:lnTo>
                    <a:pt x="20" y="12"/>
                  </a:lnTo>
                  <a:lnTo>
                    <a:pt x="25" y="9"/>
                  </a:lnTo>
                  <a:lnTo>
                    <a:pt x="29" y="7"/>
                  </a:lnTo>
                  <a:lnTo>
                    <a:pt x="34" y="4"/>
                  </a:lnTo>
                  <a:lnTo>
                    <a:pt x="39" y="2"/>
                  </a:lnTo>
                  <a:lnTo>
                    <a:pt x="45" y="1"/>
                  </a:lnTo>
                  <a:lnTo>
                    <a:pt x="51" y="0"/>
                  </a:lnTo>
                  <a:lnTo>
                    <a:pt x="57" y="0"/>
                  </a:lnTo>
                  <a:lnTo>
                    <a:pt x="62" y="0"/>
                  </a:lnTo>
                  <a:lnTo>
                    <a:pt x="68" y="1"/>
                  </a:lnTo>
                  <a:lnTo>
                    <a:pt x="73" y="2"/>
                  </a:lnTo>
                  <a:lnTo>
                    <a:pt x="78" y="4"/>
                  </a:lnTo>
                  <a:lnTo>
                    <a:pt x="83" y="7"/>
                  </a:lnTo>
                  <a:lnTo>
                    <a:pt x="88" y="9"/>
                  </a:lnTo>
                  <a:lnTo>
                    <a:pt x="93" y="12"/>
                  </a:lnTo>
                  <a:lnTo>
                    <a:pt x="97" y="16"/>
                  </a:lnTo>
                  <a:lnTo>
                    <a:pt x="100" y="20"/>
                  </a:lnTo>
                  <a:lnTo>
                    <a:pt x="103" y="25"/>
                  </a:lnTo>
                  <a:lnTo>
                    <a:pt x="106" y="29"/>
                  </a:lnTo>
                  <a:lnTo>
                    <a:pt x="109" y="34"/>
                  </a:lnTo>
                  <a:lnTo>
                    <a:pt x="111" y="39"/>
                  </a:lnTo>
                  <a:lnTo>
                    <a:pt x="112" y="45"/>
                  </a:lnTo>
                  <a:lnTo>
                    <a:pt x="113" y="50"/>
                  </a:lnTo>
                  <a:lnTo>
                    <a:pt x="114" y="56"/>
                  </a:lnTo>
                  <a:lnTo>
                    <a:pt x="113" y="61"/>
                  </a:lnTo>
                  <a:lnTo>
                    <a:pt x="112" y="67"/>
                  </a:lnTo>
                  <a:lnTo>
                    <a:pt x="111" y="72"/>
                  </a:lnTo>
                  <a:lnTo>
                    <a:pt x="109" y="78"/>
                  </a:lnTo>
                  <a:lnTo>
                    <a:pt x="106" y="82"/>
                  </a:lnTo>
                  <a:lnTo>
                    <a:pt x="103" y="87"/>
                  </a:lnTo>
                  <a:lnTo>
                    <a:pt x="100" y="92"/>
                  </a:lnTo>
                  <a:lnTo>
                    <a:pt x="97" y="95"/>
                  </a:lnTo>
                  <a:lnTo>
                    <a:pt x="93" y="99"/>
                  </a:lnTo>
                  <a:lnTo>
                    <a:pt x="88" y="102"/>
                  </a:lnTo>
                  <a:lnTo>
                    <a:pt x="83" y="105"/>
                  </a:lnTo>
                  <a:lnTo>
                    <a:pt x="78" y="107"/>
                  </a:lnTo>
                  <a:lnTo>
                    <a:pt x="73" y="110"/>
                  </a:lnTo>
                  <a:lnTo>
                    <a:pt x="68" y="111"/>
                  </a:lnTo>
                  <a:lnTo>
                    <a:pt x="62" y="112"/>
                  </a:lnTo>
                  <a:lnTo>
                    <a:pt x="57" y="112"/>
                  </a:lnTo>
                  <a:lnTo>
                    <a:pt x="51" y="112"/>
                  </a:lnTo>
                  <a:lnTo>
                    <a:pt x="45" y="111"/>
                  </a:lnTo>
                  <a:lnTo>
                    <a:pt x="39" y="110"/>
                  </a:lnTo>
                  <a:lnTo>
                    <a:pt x="34" y="107"/>
                  </a:lnTo>
                  <a:lnTo>
                    <a:pt x="29" y="105"/>
                  </a:lnTo>
                  <a:lnTo>
                    <a:pt x="25" y="102"/>
                  </a:lnTo>
                  <a:lnTo>
                    <a:pt x="20" y="99"/>
                  </a:lnTo>
                  <a:lnTo>
                    <a:pt x="16" y="95"/>
                  </a:lnTo>
                  <a:lnTo>
                    <a:pt x="13" y="92"/>
                  </a:lnTo>
                  <a:lnTo>
                    <a:pt x="9" y="87"/>
                  </a:lnTo>
                  <a:lnTo>
                    <a:pt x="6" y="82"/>
                  </a:lnTo>
                  <a:lnTo>
                    <a:pt x="4" y="78"/>
                  </a:lnTo>
                  <a:lnTo>
                    <a:pt x="2"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5" name="Freeform 9"/>
            <p:cNvSpPr>
              <a:spLocks/>
            </p:cNvSpPr>
            <p:nvPr/>
          </p:nvSpPr>
          <p:spPr bwMode="auto">
            <a:xfrm>
              <a:off x="4003" y="1589"/>
              <a:ext cx="19" cy="19"/>
            </a:xfrm>
            <a:custGeom>
              <a:avLst/>
              <a:gdLst>
                <a:gd name="T0" fmla="*/ 0 w 113"/>
                <a:gd name="T1" fmla="*/ 50 h 112"/>
                <a:gd name="T2" fmla="*/ 3 w 113"/>
                <a:gd name="T3" fmla="*/ 39 h 112"/>
                <a:gd name="T4" fmla="*/ 7 w 113"/>
                <a:gd name="T5" fmla="*/ 29 h 112"/>
                <a:gd name="T6" fmla="*/ 13 w 113"/>
                <a:gd name="T7" fmla="*/ 20 h 112"/>
                <a:gd name="T8" fmla="*/ 21 w 113"/>
                <a:gd name="T9" fmla="*/ 12 h 112"/>
                <a:gd name="T10" fmla="*/ 30 w 113"/>
                <a:gd name="T11" fmla="*/ 7 h 112"/>
                <a:gd name="T12" fmla="*/ 40 w 113"/>
                <a:gd name="T13" fmla="*/ 2 h 112"/>
                <a:gd name="T14" fmla="*/ 50 w 113"/>
                <a:gd name="T15" fmla="*/ 0 h 112"/>
                <a:gd name="T16" fmla="*/ 62 w 113"/>
                <a:gd name="T17" fmla="*/ 0 h 112"/>
                <a:gd name="T18" fmla="*/ 73 w 113"/>
                <a:gd name="T19" fmla="*/ 2 h 112"/>
                <a:gd name="T20" fmla="*/ 83 w 113"/>
                <a:gd name="T21" fmla="*/ 7 h 112"/>
                <a:gd name="T22" fmla="*/ 92 w 113"/>
                <a:gd name="T23" fmla="*/ 12 h 112"/>
                <a:gd name="T24" fmla="*/ 100 w 113"/>
                <a:gd name="T25" fmla="*/ 20 h 112"/>
                <a:gd name="T26" fmla="*/ 106 w 113"/>
                <a:gd name="T27" fmla="*/ 29 h 112"/>
                <a:gd name="T28" fmla="*/ 110 w 113"/>
                <a:gd name="T29" fmla="*/ 39 h 112"/>
                <a:gd name="T30" fmla="*/ 112 w 113"/>
                <a:gd name="T31" fmla="*/ 50 h 112"/>
                <a:gd name="T32" fmla="*/ 112 w 113"/>
                <a:gd name="T33" fmla="*/ 61 h 112"/>
                <a:gd name="T34" fmla="*/ 110 w 113"/>
                <a:gd name="T35" fmla="*/ 72 h 112"/>
                <a:gd name="T36" fmla="*/ 106 w 113"/>
                <a:gd name="T37" fmla="*/ 83 h 112"/>
                <a:gd name="T38" fmla="*/ 100 w 113"/>
                <a:gd name="T39" fmla="*/ 92 h 112"/>
                <a:gd name="T40" fmla="*/ 92 w 113"/>
                <a:gd name="T41" fmla="*/ 99 h 112"/>
                <a:gd name="T42" fmla="*/ 83 w 113"/>
                <a:gd name="T43" fmla="*/ 105 h 112"/>
                <a:gd name="T44" fmla="*/ 73 w 113"/>
                <a:gd name="T45" fmla="*/ 110 h 112"/>
                <a:gd name="T46" fmla="*/ 62 w 113"/>
                <a:gd name="T47" fmla="*/ 112 h 112"/>
                <a:gd name="T48" fmla="*/ 50 w 113"/>
                <a:gd name="T49" fmla="*/ 112 h 112"/>
                <a:gd name="T50" fmla="*/ 40 w 113"/>
                <a:gd name="T51" fmla="*/ 110 h 112"/>
                <a:gd name="T52" fmla="*/ 30 w 113"/>
                <a:gd name="T53" fmla="*/ 105 h 112"/>
                <a:gd name="T54" fmla="*/ 21 w 113"/>
                <a:gd name="T55" fmla="*/ 99 h 112"/>
                <a:gd name="T56" fmla="*/ 13 w 113"/>
                <a:gd name="T57" fmla="*/ 92 h 112"/>
                <a:gd name="T58" fmla="*/ 7 w 113"/>
                <a:gd name="T59" fmla="*/ 83 h 112"/>
                <a:gd name="T60" fmla="*/ 3 w 113"/>
                <a:gd name="T61" fmla="*/ 72 h 112"/>
                <a:gd name="T62" fmla="*/ 0 w 113"/>
                <a:gd name="T6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2">
                  <a:moveTo>
                    <a:pt x="0" y="56"/>
                  </a:moveTo>
                  <a:lnTo>
                    <a:pt x="0" y="50"/>
                  </a:lnTo>
                  <a:lnTo>
                    <a:pt x="1" y="45"/>
                  </a:lnTo>
                  <a:lnTo>
                    <a:pt x="3" y="39"/>
                  </a:lnTo>
                  <a:lnTo>
                    <a:pt x="4" y="34"/>
                  </a:lnTo>
                  <a:lnTo>
                    <a:pt x="7" y="29"/>
                  </a:lnTo>
                  <a:lnTo>
                    <a:pt x="10" y="25"/>
                  </a:lnTo>
                  <a:lnTo>
                    <a:pt x="13" y="20"/>
                  </a:lnTo>
                  <a:lnTo>
                    <a:pt x="17" y="16"/>
                  </a:lnTo>
                  <a:lnTo>
                    <a:pt x="21" y="12"/>
                  </a:lnTo>
                  <a:lnTo>
                    <a:pt x="25" y="9"/>
                  </a:lnTo>
                  <a:lnTo>
                    <a:pt x="30" y="7"/>
                  </a:lnTo>
                  <a:lnTo>
                    <a:pt x="35" y="4"/>
                  </a:lnTo>
                  <a:lnTo>
                    <a:pt x="40" y="2"/>
                  </a:lnTo>
                  <a:lnTo>
                    <a:pt x="45" y="1"/>
                  </a:lnTo>
                  <a:lnTo>
                    <a:pt x="50" y="0"/>
                  </a:lnTo>
                  <a:lnTo>
                    <a:pt x="56" y="0"/>
                  </a:lnTo>
                  <a:lnTo>
                    <a:pt x="62" y="0"/>
                  </a:lnTo>
                  <a:lnTo>
                    <a:pt x="68" y="1"/>
                  </a:lnTo>
                  <a:lnTo>
                    <a:pt x="73" y="2"/>
                  </a:lnTo>
                  <a:lnTo>
                    <a:pt x="78" y="4"/>
                  </a:lnTo>
                  <a:lnTo>
                    <a:pt x="83" y="7"/>
                  </a:lnTo>
                  <a:lnTo>
                    <a:pt x="88" y="9"/>
                  </a:lnTo>
                  <a:lnTo>
                    <a:pt x="92" y="12"/>
                  </a:lnTo>
                  <a:lnTo>
                    <a:pt x="96" y="16"/>
                  </a:lnTo>
                  <a:lnTo>
                    <a:pt x="100" y="20"/>
                  </a:lnTo>
                  <a:lnTo>
                    <a:pt x="103" y="25"/>
                  </a:lnTo>
                  <a:lnTo>
                    <a:pt x="106" y="29"/>
                  </a:lnTo>
                  <a:lnTo>
                    <a:pt x="108" y="34"/>
                  </a:lnTo>
                  <a:lnTo>
                    <a:pt x="110" y="39"/>
                  </a:lnTo>
                  <a:lnTo>
                    <a:pt x="112" y="45"/>
                  </a:lnTo>
                  <a:lnTo>
                    <a:pt x="112" y="50"/>
                  </a:lnTo>
                  <a:lnTo>
                    <a:pt x="113" y="56"/>
                  </a:lnTo>
                  <a:lnTo>
                    <a:pt x="112" y="61"/>
                  </a:lnTo>
                  <a:lnTo>
                    <a:pt x="112" y="67"/>
                  </a:lnTo>
                  <a:lnTo>
                    <a:pt x="110" y="72"/>
                  </a:lnTo>
                  <a:lnTo>
                    <a:pt x="108" y="78"/>
                  </a:lnTo>
                  <a:lnTo>
                    <a:pt x="106" y="83"/>
                  </a:lnTo>
                  <a:lnTo>
                    <a:pt x="103" y="87"/>
                  </a:lnTo>
                  <a:lnTo>
                    <a:pt x="100" y="92"/>
                  </a:lnTo>
                  <a:lnTo>
                    <a:pt x="96" y="95"/>
                  </a:lnTo>
                  <a:lnTo>
                    <a:pt x="92" y="99"/>
                  </a:lnTo>
                  <a:lnTo>
                    <a:pt x="88" y="102"/>
                  </a:lnTo>
                  <a:lnTo>
                    <a:pt x="83" y="105"/>
                  </a:lnTo>
                  <a:lnTo>
                    <a:pt x="78" y="107"/>
                  </a:lnTo>
                  <a:lnTo>
                    <a:pt x="73" y="110"/>
                  </a:lnTo>
                  <a:lnTo>
                    <a:pt x="68" y="111"/>
                  </a:lnTo>
                  <a:lnTo>
                    <a:pt x="62" y="112"/>
                  </a:lnTo>
                  <a:lnTo>
                    <a:pt x="56" y="112"/>
                  </a:lnTo>
                  <a:lnTo>
                    <a:pt x="50" y="112"/>
                  </a:lnTo>
                  <a:lnTo>
                    <a:pt x="45" y="111"/>
                  </a:lnTo>
                  <a:lnTo>
                    <a:pt x="40" y="110"/>
                  </a:lnTo>
                  <a:lnTo>
                    <a:pt x="35" y="107"/>
                  </a:lnTo>
                  <a:lnTo>
                    <a:pt x="30" y="105"/>
                  </a:lnTo>
                  <a:lnTo>
                    <a:pt x="25" y="102"/>
                  </a:lnTo>
                  <a:lnTo>
                    <a:pt x="21" y="99"/>
                  </a:lnTo>
                  <a:lnTo>
                    <a:pt x="17" y="95"/>
                  </a:lnTo>
                  <a:lnTo>
                    <a:pt x="13" y="92"/>
                  </a:lnTo>
                  <a:lnTo>
                    <a:pt x="10" y="87"/>
                  </a:lnTo>
                  <a:lnTo>
                    <a:pt x="7" y="83"/>
                  </a:lnTo>
                  <a:lnTo>
                    <a:pt x="4" y="78"/>
                  </a:lnTo>
                  <a:lnTo>
                    <a:pt x="3"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 name="Freeform 10"/>
            <p:cNvSpPr>
              <a:spLocks/>
            </p:cNvSpPr>
            <p:nvPr/>
          </p:nvSpPr>
          <p:spPr bwMode="auto">
            <a:xfrm>
              <a:off x="3423" y="1337"/>
              <a:ext cx="870" cy="535"/>
            </a:xfrm>
            <a:custGeom>
              <a:avLst/>
              <a:gdLst>
                <a:gd name="T0" fmla="*/ 2558 w 5117"/>
                <a:gd name="T1" fmla="*/ 0 h 3143"/>
                <a:gd name="T2" fmla="*/ 5117 w 5117"/>
                <a:gd name="T3" fmla="*/ 2558 h 3143"/>
                <a:gd name="T4" fmla="*/ 5049 w 5117"/>
                <a:gd name="T5" fmla="*/ 3143 h 3143"/>
                <a:gd name="T6" fmla="*/ 4686 w 5117"/>
                <a:gd name="T7" fmla="*/ 3007 h 3143"/>
                <a:gd name="T8" fmla="*/ 4389 w 5117"/>
                <a:gd name="T9" fmla="*/ 3092 h 3143"/>
                <a:gd name="T10" fmla="*/ 4329 w 5117"/>
                <a:gd name="T11" fmla="*/ 2996 h 3143"/>
                <a:gd name="T12" fmla="*/ 4382 w 5117"/>
                <a:gd name="T13" fmla="*/ 2558 h 3143"/>
                <a:gd name="T14" fmla="*/ 2558 w 5117"/>
                <a:gd name="T15" fmla="*/ 735 h 3143"/>
                <a:gd name="T16" fmla="*/ 734 w 5117"/>
                <a:gd name="T17" fmla="*/ 2558 h 3143"/>
                <a:gd name="T18" fmla="*/ 735 w 5117"/>
                <a:gd name="T19" fmla="*/ 2613 h 3143"/>
                <a:gd name="T20" fmla="*/ 272 w 5117"/>
                <a:gd name="T21" fmla="*/ 3032 h 3143"/>
                <a:gd name="T22" fmla="*/ 34 w 5117"/>
                <a:gd name="T23" fmla="*/ 2975 h 3143"/>
                <a:gd name="T24" fmla="*/ 0 w 5117"/>
                <a:gd name="T25" fmla="*/ 2558 h 3143"/>
                <a:gd name="T26" fmla="*/ 2558 w 5117"/>
                <a:gd name="T27" fmla="*/ 0 h 3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7" h="3143">
                  <a:moveTo>
                    <a:pt x="2558" y="0"/>
                  </a:moveTo>
                  <a:cubicBezTo>
                    <a:pt x="3971" y="0"/>
                    <a:pt x="5117" y="1146"/>
                    <a:pt x="5117" y="2558"/>
                  </a:cubicBezTo>
                  <a:cubicBezTo>
                    <a:pt x="5117" y="2760"/>
                    <a:pt x="5093" y="2956"/>
                    <a:pt x="5049" y="3143"/>
                  </a:cubicBezTo>
                  <a:cubicBezTo>
                    <a:pt x="4961" y="3060"/>
                    <a:pt x="4831" y="3007"/>
                    <a:pt x="4686" y="3007"/>
                  </a:cubicBezTo>
                  <a:cubicBezTo>
                    <a:pt x="4574" y="3007"/>
                    <a:pt x="4471" y="3039"/>
                    <a:pt x="4389" y="3092"/>
                  </a:cubicBezTo>
                  <a:cubicBezTo>
                    <a:pt x="4372" y="3058"/>
                    <a:pt x="4352" y="3026"/>
                    <a:pt x="4329" y="2996"/>
                  </a:cubicBezTo>
                  <a:cubicBezTo>
                    <a:pt x="4364" y="2856"/>
                    <a:pt x="4382" y="2709"/>
                    <a:pt x="4382" y="2558"/>
                  </a:cubicBezTo>
                  <a:cubicBezTo>
                    <a:pt x="4382" y="1551"/>
                    <a:pt x="3566" y="735"/>
                    <a:pt x="2558" y="735"/>
                  </a:cubicBezTo>
                  <a:cubicBezTo>
                    <a:pt x="1551" y="735"/>
                    <a:pt x="734" y="1551"/>
                    <a:pt x="734" y="2558"/>
                  </a:cubicBezTo>
                  <a:cubicBezTo>
                    <a:pt x="734" y="2577"/>
                    <a:pt x="735" y="2595"/>
                    <a:pt x="735" y="2613"/>
                  </a:cubicBezTo>
                  <a:cubicBezTo>
                    <a:pt x="524" y="2700"/>
                    <a:pt x="357" y="2849"/>
                    <a:pt x="272" y="3032"/>
                  </a:cubicBezTo>
                  <a:cubicBezTo>
                    <a:pt x="199" y="3002"/>
                    <a:pt x="119" y="2982"/>
                    <a:pt x="34" y="2975"/>
                  </a:cubicBezTo>
                  <a:cubicBezTo>
                    <a:pt x="11" y="2840"/>
                    <a:pt x="0" y="2700"/>
                    <a:pt x="0" y="2558"/>
                  </a:cubicBezTo>
                  <a:cubicBezTo>
                    <a:pt x="0" y="1146"/>
                    <a:pt x="1145" y="0"/>
                    <a:pt x="2558" y="0"/>
                  </a:cubicBezTo>
                  <a:close/>
                </a:path>
              </a:pathLst>
            </a:custGeom>
            <a:solidFill>
              <a:schemeClr val="accent1"/>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 name="Freeform 11"/>
            <p:cNvSpPr>
              <a:spLocks/>
            </p:cNvSpPr>
            <p:nvPr/>
          </p:nvSpPr>
          <p:spPr bwMode="auto">
            <a:xfrm>
              <a:off x="3454" y="1369"/>
              <a:ext cx="808" cy="494"/>
            </a:xfrm>
            <a:custGeom>
              <a:avLst/>
              <a:gdLst>
                <a:gd name="T0" fmla="*/ 2374 w 4749"/>
                <a:gd name="T1" fmla="*/ 0 h 2908"/>
                <a:gd name="T2" fmla="*/ 4749 w 4749"/>
                <a:gd name="T3" fmla="*/ 2374 h 2908"/>
                <a:gd name="T4" fmla="*/ 4700 w 4749"/>
                <a:gd name="T5" fmla="*/ 2858 h 2908"/>
                <a:gd name="T6" fmla="*/ 4502 w 4749"/>
                <a:gd name="T7" fmla="*/ 2823 h 2908"/>
                <a:gd name="T8" fmla="*/ 4205 w 4749"/>
                <a:gd name="T9" fmla="*/ 2908 h 2908"/>
                <a:gd name="T10" fmla="*/ 4145 w 4749"/>
                <a:gd name="T11" fmla="*/ 2812 h 2908"/>
                <a:gd name="T12" fmla="*/ 4198 w 4749"/>
                <a:gd name="T13" fmla="*/ 2374 h 2908"/>
                <a:gd name="T14" fmla="*/ 2374 w 4749"/>
                <a:gd name="T15" fmla="*/ 551 h 2908"/>
                <a:gd name="T16" fmla="*/ 550 w 4749"/>
                <a:gd name="T17" fmla="*/ 2374 h 2908"/>
                <a:gd name="T18" fmla="*/ 551 w 4749"/>
                <a:gd name="T19" fmla="*/ 2429 h 2908"/>
                <a:gd name="T20" fmla="*/ 88 w 4749"/>
                <a:gd name="T21" fmla="*/ 2848 h 2908"/>
                <a:gd name="T22" fmla="*/ 43 w 4749"/>
                <a:gd name="T23" fmla="*/ 2831 h 2908"/>
                <a:gd name="T24" fmla="*/ 0 w 4749"/>
                <a:gd name="T25" fmla="*/ 2374 h 2908"/>
                <a:gd name="T26" fmla="*/ 2374 w 4749"/>
                <a:gd name="T27" fmla="*/ 0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49" h="2908">
                  <a:moveTo>
                    <a:pt x="2374" y="0"/>
                  </a:moveTo>
                  <a:cubicBezTo>
                    <a:pt x="3686" y="0"/>
                    <a:pt x="4749" y="1063"/>
                    <a:pt x="4749" y="2374"/>
                  </a:cubicBezTo>
                  <a:cubicBezTo>
                    <a:pt x="4749" y="2540"/>
                    <a:pt x="4732" y="2702"/>
                    <a:pt x="4700" y="2858"/>
                  </a:cubicBezTo>
                  <a:cubicBezTo>
                    <a:pt x="4640" y="2835"/>
                    <a:pt x="4573" y="2823"/>
                    <a:pt x="4502" y="2823"/>
                  </a:cubicBezTo>
                  <a:cubicBezTo>
                    <a:pt x="4390" y="2823"/>
                    <a:pt x="4287" y="2855"/>
                    <a:pt x="4205" y="2908"/>
                  </a:cubicBezTo>
                  <a:cubicBezTo>
                    <a:pt x="4188" y="2874"/>
                    <a:pt x="4168" y="2842"/>
                    <a:pt x="4145" y="2812"/>
                  </a:cubicBezTo>
                  <a:cubicBezTo>
                    <a:pt x="4180" y="2672"/>
                    <a:pt x="4198" y="2525"/>
                    <a:pt x="4198" y="2374"/>
                  </a:cubicBezTo>
                  <a:cubicBezTo>
                    <a:pt x="4198" y="1367"/>
                    <a:pt x="3382" y="551"/>
                    <a:pt x="2374" y="551"/>
                  </a:cubicBezTo>
                  <a:cubicBezTo>
                    <a:pt x="1367" y="551"/>
                    <a:pt x="550" y="1367"/>
                    <a:pt x="550" y="2374"/>
                  </a:cubicBezTo>
                  <a:cubicBezTo>
                    <a:pt x="550" y="2393"/>
                    <a:pt x="551" y="2411"/>
                    <a:pt x="551" y="2429"/>
                  </a:cubicBezTo>
                  <a:cubicBezTo>
                    <a:pt x="340" y="2516"/>
                    <a:pt x="173" y="2665"/>
                    <a:pt x="88" y="2848"/>
                  </a:cubicBezTo>
                  <a:cubicBezTo>
                    <a:pt x="73" y="2842"/>
                    <a:pt x="59" y="2837"/>
                    <a:pt x="43" y="2831"/>
                  </a:cubicBezTo>
                  <a:cubicBezTo>
                    <a:pt x="15" y="2684"/>
                    <a:pt x="0" y="2531"/>
                    <a:pt x="0" y="2374"/>
                  </a:cubicBezTo>
                  <a:cubicBezTo>
                    <a:pt x="0" y="1063"/>
                    <a:pt x="1063" y="0"/>
                    <a:pt x="2374" y="0"/>
                  </a:cubicBezTo>
                  <a:close/>
                </a:path>
              </a:pathLst>
            </a:custGeom>
            <a:solidFill>
              <a:srgbClr val="A8A340"/>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8" name="Freeform 12"/>
            <p:cNvSpPr>
              <a:spLocks/>
            </p:cNvSpPr>
            <p:nvPr/>
          </p:nvSpPr>
          <p:spPr bwMode="auto">
            <a:xfrm>
              <a:off x="3485" y="1400"/>
              <a:ext cx="746" cy="463"/>
            </a:xfrm>
            <a:custGeom>
              <a:avLst/>
              <a:gdLst>
                <a:gd name="T0" fmla="*/ 2191 w 4382"/>
                <a:gd name="T1" fmla="*/ 0 h 2725"/>
                <a:gd name="T2" fmla="*/ 4382 w 4382"/>
                <a:gd name="T3" fmla="*/ 2191 h 2725"/>
                <a:gd name="T4" fmla="*/ 4336 w 4382"/>
                <a:gd name="T5" fmla="*/ 2640 h 2725"/>
                <a:gd name="T6" fmla="*/ 4319 w 4382"/>
                <a:gd name="T7" fmla="*/ 2640 h 2725"/>
                <a:gd name="T8" fmla="*/ 4022 w 4382"/>
                <a:gd name="T9" fmla="*/ 2725 h 2725"/>
                <a:gd name="T10" fmla="*/ 3962 w 4382"/>
                <a:gd name="T11" fmla="*/ 2629 h 2725"/>
                <a:gd name="T12" fmla="*/ 4015 w 4382"/>
                <a:gd name="T13" fmla="*/ 2191 h 2725"/>
                <a:gd name="T14" fmla="*/ 2191 w 4382"/>
                <a:gd name="T15" fmla="*/ 368 h 2725"/>
                <a:gd name="T16" fmla="*/ 367 w 4382"/>
                <a:gd name="T17" fmla="*/ 2191 h 2725"/>
                <a:gd name="T18" fmla="*/ 368 w 4382"/>
                <a:gd name="T19" fmla="*/ 2246 h 2725"/>
                <a:gd name="T20" fmla="*/ 20 w 4382"/>
                <a:gd name="T21" fmla="*/ 2490 h 2725"/>
                <a:gd name="T22" fmla="*/ 0 w 4382"/>
                <a:gd name="T23" fmla="*/ 2191 h 2725"/>
                <a:gd name="T24" fmla="*/ 2191 w 4382"/>
                <a:gd name="T25"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2" h="2725">
                  <a:moveTo>
                    <a:pt x="2191" y="0"/>
                  </a:moveTo>
                  <a:cubicBezTo>
                    <a:pt x="3401" y="0"/>
                    <a:pt x="4382" y="981"/>
                    <a:pt x="4382" y="2191"/>
                  </a:cubicBezTo>
                  <a:cubicBezTo>
                    <a:pt x="4382" y="2345"/>
                    <a:pt x="4366" y="2495"/>
                    <a:pt x="4336" y="2640"/>
                  </a:cubicBezTo>
                  <a:cubicBezTo>
                    <a:pt x="4331" y="2640"/>
                    <a:pt x="4325" y="2640"/>
                    <a:pt x="4319" y="2640"/>
                  </a:cubicBezTo>
                  <a:cubicBezTo>
                    <a:pt x="4207" y="2640"/>
                    <a:pt x="4104" y="2672"/>
                    <a:pt x="4022" y="2725"/>
                  </a:cubicBezTo>
                  <a:cubicBezTo>
                    <a:pt x="4005" y="2691"/>
                    <a:pt x="3985" y="2659"/>
                    <a:pt x="3962" y="2629"/>
                  </a:cubicBezTo>
                  <a:cubicBezTo>
                    <a:pt x="3997" y="2489"/>
                    <a:pt x="4015" y="2342"/>
                    <a:pt x="4015" y="2191"/>
                  </a:cubicBezTo>
                  <a:cubicBezTo>
                    <a:pt x="4015" y="1184"/>
                    <a:pt x="3199" y="368"/>
                    <a:pt x="2191" y="368"/>
                  </a:cubicBezTo>
                  <a:cubicBezTo>
                    <a:pt x="1184" y="368"/>
                    <a:pt x="367" y="1184"/>
                    <a:pt x="367" y="2191"/>
                  </a:cubicBezTo>
                  <a:cubicBezTo>
                    <a:pt x="367" y="2210"/>
                    <a:pt x="368" y="2228"/>
                    <a:pt x="368" y="2246"/>
                  </a:cubicBezTo>
                  <a:cubicBezTo>
                    <a:pt x="230" y="2303"/>
                    <a:pt x="110" y="2387"/>
                    <a:pt x="20" y="2490"/>
                  </a:cubicBezTo>
                  <a:cubicBezTo>
                    <a:pt x="7" y="2392"/>
                    <a:pt x="0" y="2293"/>
                    <a:pt x="0" y="2191"/>
                  </a:cubicBezTo>
                  <a:cubicBezTo>
                    <a:pt x="0" y="981"/>
                    <a:pt x="981" y="0"/>
                    <a:pt x="2191" y="0"/>
                  </a:cubicBezTo>
                  <a:close/>
                </a:path>
              </a:pathLst>
            </a:custGeom>
            <a:solidFill>
              <a:srgbClr val="609A7F"/>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9" name="Freeform 13"/>
            <p:cNvSpPr>
              <a:spLocks/>
            </p:cNvSpPr>
            <p:nvPr/>
          </p:nvSpPr>
          <p:spPr bwMode="auto">
            <a:xfrm>
              <a:off x="3516" y="1431"/>
              <a:ext cx="683" cy="432"/>
            </a:xfrm>
            <a:custGeom>
              <a:avLst/>
              <a:gdLst>
                <a:gd name="T0" fmla="*/ 2007 w 4015"/>
                <a:gd name="T1" fmla="*/ 0 h 2541"/>
                <a:gd name="T2" fmla="*/ 4015 w 4015"/>
                <a:gd name="T3" fmla="*/ 2007 h 2541"/>
                <a:gd name="T4" fmla="*/ 3958 w 4015"/>
                <a:gd name="T5" fmla="*/ 2484 h 2541"/>
                <a:gd name="T6" fmla="*/ 3838 w 4015"/>
                <a:gd name="T7" fmla="*/ 2541 h 2541"/>
                <a:gd name="T8" fmla="*/ 3778 w 4015"/>
                <a:gd name="T9" fmla="*/ 2445 h 2541"/>
                <a:gd name="T10" fmla="*/ 3831 w 4015"/>
                <a:gd name="T11" fmla="*/ 2007 h 2541"/>
                <a:gd name="T12" fmla="*/ 2007 w 4015"/>
                <a:gd name="T13" fmla="*/ 184 h 2541"/>
                <a:gd name="T14" fmla="*/ 183 w 4015"/>
                <a:gd name="T15" fmla="*/ 2007 h 2541"/>
                <a:gd name="T16" fmla="*/ 184 w 4015"/>
                <a:gd name="T17" fmla="*/ 2062 h 2541"/>
                <a:gd name="T18" fmla="*/ 5 w 4015"/>
                <a:gd name="T19" fmla="*/ 2157 h 2541"/>
                <a:gd name="T20" fmla="*/ 0 w 4015"/>
                <a:gd name="T21" fmla="*/ 2007 h 2541"/>
                <a:gd name="T22" fmla="*/ 2007 w 4015"/>
                <a:gd name="T23" fmla="*/ 0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5" h="2541">
                  <a:moveTo>
                    <a:pt x="2007" y="0"/>
                  </a:moveTo>
                  <a:cubicBezTo>
                    <a:pt x="3116" y="0"/>
                    <a:pt x="4015" y="899"/>
                    <a:pt x="4015" y="2007"/>
                  </a:cubicBezTo>
                  <a:cubicBezTo>
                    <a:pt x="4015" y="2172"/>
                    <a:pt x="3995" y="2331"/>
                    <a:pt x="3958" y="2484"/>
                  </a:cubicBezTo>
                  <a:cubicBezTo>
                    <a:pt x="3914" y="2498"/>
                    <a:pt x="3874" y="2517"/>
                    <a:pt x="3838" y="2541"/>
                  </a:cubicBezTo>
                  <a:cubicBezTo>
                    <a:pt x="3821" y="2507"/>
                    <a:pt x="3801" y="2475"/>
                    <a:pt x="3778" y="2445"/>
                  </a:cubicBezTo>
                  <a:cubicBezTo>
                    <a:pt x="3813" y="2305"/>
                    <a:pt x="3831" y="2158"/>
                    <a:pt x="3831" y="2007"/>
                  </a:cubicBezTo>
                  <a:cubicBezTo>
                    <a:pt x="3831" y="1000"/>
                    <a:pt x="3015" y="184"/>
                    <a:pt x="2007" y="184"/>
                  </a:cubicBezTo>
                  <a:cubicBezTo>
                    <a:pt x="1000" y="184"/>
                    <a:pt x="183" y="1000"/>
                    <a:pt x="183" y="2007"/>
                  </a:cubicBezTo>
                  <a:cubicBezTo>
                    <a:pt x="183" y="2026"/>
                    <a:pt x="184" y="2044"/>
                    <a:pt x="184" y="2062"/>
                  </a:cubicBezTo>
                  <a:cubicBezTo>
                    <a:pt x="120" y="2088"/>
                    <a:pt x="60" y="2120"/>
                    <a:pt x="5" y="2157"/>
                  </a:cubicBezTo>
                  <a:cubicBezTo>
                    <a:pt x="2" y="2108"/>
                    <a:pt x="0" y="2058"/>
                    <a:pt x="0" y="2007"/>
                  </a:cubicBezTo>
                  <a:cubicBezTo>
                    <a:pt x="0" y="899"/>
                    <a:pt x="899" y="0"/>
                    <a:pt x="2007" y="0"/>
                  </a:cubicBezTo>
                  <a:close/>
                </a:path>
              </a:pathLst>
            </a:custGeom>
            <a:solidFill>
              <a:schemeClr val="accent3"/>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0" name="Line 14"/>
            <p:cNvSpPr>
              <a:spLocks noChangeShapeType="1"/>
            </p:cNvSpPr>
            <p:nvPr/>
          </p:nvSpPr>
          <p:spPr bwMode="auto">
            <a:xfrm>
              <a:off x="3759" y="1679"/>
              <a:ext cx="1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1" name="Line 15"/>
            <p:cNvSpPr>
              <a:spLocks noChangeShapeType="1"/>
            </p:cNvSpPr>
            <p:nvPr/>
          </p:nvSpPr>
          <p:spPr bwMode="auto">
            <a:xfrm>
              <a:off x="3888" y="1665"/>
              <a:ext cx="0" cy="27"/>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2" name="Line 16"/>
            <p:cNvSpPr>
              <a:spLocks noChangeShapeType="1"/>
            </p:cNvSpPr>
            <p:nvPr/>
          </p:nvSpPr>
          <p:spPr bwMode="auto">
            <a:xfrm>
              <a:off x="3913" y="1679"/>
              <a:ext cx="44"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3" name="Line 17"/>
            <p:cNvSpPr>
              <a:spLocks noChangeShapeType="1"/>
            </p:cNvSpPr>
            <p:nvPr/>
          </p:nvSpPr>
          <p:spPr bwMode="auto">
            <a:xfrm flipH="1">
              <a:off x="3828" y="1766"/>
              <a:ext cx="1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4" name="Line 18"/>
            <p:cNvSpPr>
              <a:spLocks noChangeShapeType="1"/>
            </p:cNvSpPr>
            <p:nvPr/>
          </p:nvSpPr>
          <p:spPr bwMode="auto">
            <a:xfrm>
              <a:off x="3828" y="1752"/>
              <a:ext cx="0" cy="2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5" name="Line 19"/>
            <p:cNvSpPr>
              <a:spLocks noChangeShapeType="1"/>
            </p:cNvSpPr>
            <p:nvPr/>
          </p:nvSpPr>
          <p:spPr bwMode="auto">
            <a:xfrm flipH="1">
              <a:off x="3759" y="1766"/>
              <a:ext cx="44"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6" name="Line 20"/>
            <p:cNvSpPr>
              <a:spLocks noChangeShapeType="1"/>
            </p:cNvSpPr>
            <p:nvPr/>
          </p:nvSpPr>
          <p:spPr bwMode="auto">
            <a:xfrm>
              <a:off x="3759" y="1722"/>
              <a:ext cx="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7" name="Line 21"/>
            <p:cNvSpPr>
              <a:spLocks noChangeShapeType="1"/>
            </p:cNvSpPr>
            <p:nvPr/>
          </p:nvSpPr>
          <p:spPr bwMode="auto">
            <a:xfrm>
              <a:off x="3788" y="1709"/>
              <a:ext cx="0" cy="27"/>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8" name="Line 22"/>
            <p:cNvSpPr>
              <a:spLocks noChangeShapeType="1"/>
            </p:cNvSpPr>
            <p:nvPr/>
          </p:nvSpPr>
          <p:spPr bwMode="auto">
            <a:xfrm>
              <a:off x="3817" y="1722"/>
              <a:ext cx="14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29" name="Freeform 23"/>
            <p:cNvSpPr>
              <a:spLocks/>
            </p:cNvSpPr>
            <p:nvPr/>
          </p:nvSpPr>
          <p:spPr bwMode="auto">
            <a:xfrm>
              <a:off x="3305" y="1768"/>
              <a:ext cx="1131" cy="160"/>
            </a:xfrm>
            <a:custGeom>
              <a:avLst/>
              <a:gdLst>
                <a:gd name="T0" fmla="*/ 0 w 6649"/>
                <a:gd name="T1" fmla="*/ 945 h 945"/>
                <a:gd name="T2" fmla="*/ 662 w 6649"/>
                <a:gd name="T3" fmla="*/ 441 h 945"/>
                <a:gd name="T4" fmla="*/ 964 w 6649"/>
                <a:gd name="T5" fmla="*/ 500 h 945"/>
                <a:gd name="T6" fmla="*/ 1847 w 6649"/>
                <a:gd name="T7" fmla="*/ 0 h 945"/>
                <a:gd name="T8" fmla="*/ 2651 w 6649"/>
                <a:gd name="T9" fmla="*/ 370 h 945"/>
                <a:gd name="T10" fmla="*/ 3043 w 6649"/>
                <a:gd name="T11" fmla="*/ 291 h 945"/>
                <a:gd name="T12" fmla="*/ 3739 w 6649"/>
                <a:gd name="T13" fmla="*/ 592 h 945"/>
                <a:gd name="T14" fmla="*/ 4417 w 6649"/>
                <a:gd name="T15" fmla="*/ 191 h 945"/>
                <a:gd name="T16" fmla="*/ 5081 w 6649"/>
                <a:gd name="T17" fmla="*/ 560 h 945"/>
                <a:gd name="T18" fmla="*/ 5378 w 6649"/>
                <a:gd name="T19" fmla="*/ 475 h 945"/>
                <a:gd name="T20" fmla="*/ 5822 w 6649"/>
                <a:gd name="T21" fmla="*/ 719 h 945"/>
                <a:gd name="T22" fmla="*/ 6172 w 6649"/>
                <a:gd name="T23" fmla="*/ 593 h 945"/>
                <a:gd name="T24" fmla="*/ 6649 w 6649"/>
                <a:gd name="T25" fmla="*/ 945 h 945"/>
                <a:gd name="T26" fmla="*/ 0 w 6649"/>
                <a:gd name="T27" fmla="*/ 945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9" h="945">
                  <a:moveTo>
                    <a:pt x="0" y="945"/>
                  </a:moveTo>
                  <a:cubicBezTo>
                    <a:pt x="27" y="663"/>
                    <a:pt x="313" y="441"/>
                    <a:pt x="662" y="441"/>
                  </a:cubicBezTo>
                  <a:cubicBezTo>
                    <a:pt x="771" y="441"/>
                    <a:pt x="873" y="462"/>
                    <a:pt x="964" y="500"/>
                  </a:cubicBezTo>
                  <a:cubicBezTo>
                    <a:pt x="1101" y="208"/>
                    <a:pt x="1444" y="0"/>
                    <a:pt x="1847" y="0"/>
                  </a:cubicBezTo>
                  <a:cubicBezTo>
                    <a:pt x="2186" y="0"/>
                    <a:pt x="2484" y="148"/>
                    <a:pt x="2651" y="370"/>
                  </a:cubicBezTo>
                  <a:cubicBezTo>
                    <a:pt x="2768" y="319"/>
                    <a:pt x="2901" y="291"/>
                    <a:pt x="3043" y="291"/>
                  </a:cubicBezTo>
                  <a:cubicBezTo>
                    <a:pt x="3331" y="291"/>
                    <a:pt x="3586" y="410"/>
                    <a:pt x="3739" y="592"/>
                  </a:cubicBezTo>
                  <a:cubicBezTo>
                    <a:pt x="3835" y="359"/>
                    <a:pt x="4102" y="191"/>
                    <a:pt x="4417" y="191"/>
                  </a:cubicBezTo>
                  <a:cubicBezTo>
                    <a:pt x="4718" y="191"/>
                    <a:pt x="4975" y="343"/>
                    <a:pt x="5081" y="560"/>
                  </a:cubicBezTo>
                  <a:cubicBezTo>
                    <a:pt x="5163" y="507"/>
                    <a:pt x="5266" y="475"/>
                    <a:pt x="5378" y="475"/>
                  </a:cubicBezTo>
                  <a:cubicBezTo>
                    <a:pt x="5578" y="475"/>
                    <a:pt x="5749" y="575"/>
                    <a:pt x="5822" y="719"/>
                  </a:cubicBezTo>
                  <a:cubicBezTo>
                    <a:pt x="5909" y="641"/>
                    <a:pt x="6034" y="593"/>
                    <a:pt x="6172" y="593"/>
                  </a:cubicBezTo>
                  <a:cubicBezTo>
                    <a:pt x="6419" y="593"/>
                    <a:pt x="6622" y="747"/>
                    <a:pt x="6649" y="945"/>
                  </a:cubicBezTo>
                  <a:lnTo>
                    <a:pt x="0" y="945"/>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30" name="Line 24"/>
            <p:cNvSpPr>
              <a:spLocks noChangeShapeType="1"/>
            </p:cNvSpPr>
            <p:nvPr/>
          </p:nvSpPr>
          <p:spPr bwMode="auto">
            <a:xfrm>
              <a:off x="3665" y="1621"/>
              <a:ext cx="3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grpSp>
      <p:grpSp>
        <p:nvGrpSpPr>
          <p:cNvPr id="31" name="Gruppieren 30"/>
          <p:cNvGrpSpPr/>
          <p:nvPr/>
        </p:nvGrpSpPr>
        <p:grpSpPr>
          <a:xfrm>
            <a:off x="3746339" y="2798700"/>
            <a:ext cx="4550199" cy="446411"/>
            <a:chOff x="3610795" y="2910099"/>
            <a:chExt cx="4965029" cy="487109"/>
          </a:xfrm>
        </p:grpSpPr>
        <p:sp>
          <p:nvSpPr>
            <p:cNvPr id="32" name="Freihandform 31"/>
            <p:cNvSpPr/>
            <p:nvPr/>
          </p:nvSpPr>
          <p:spPr bwMode="gray">
            <a:xfrm>
              <a:off x="3610795" y="2911424"/>
              <a:ext cx="1609157" cy="485783"/>
            </a:xfrm>
            <a:custGeom>
              <a:avLst/>
              <a:gdLst>
                <a:gd name="connsiteX0" fmla="*/ 0 w 1604741"/>
                <a:gd name="connsiteY0" fmla="*/ 0 h 484450"/>
                <a:gd name="connsiteX1" fmla="*/ 230114 w 1604741"/>
                <a:gd name="connsiteY1" fmla="*/ 0 h 484450"/>
                <a:gd name="connsiteX2" fmla="*/ 714564 w 1604741"/>
                <a:gd name="connsiteY2" fmla="*/ 484450 h 484450"/>
                <a:gd name="connsiteX3" fmla="*/ 1604741 w 1604741"/>
                <a:gd name="connsiteY3" fmla="*/ 484450 h 484450"/>
              </a:gdLst>
              <a:ahLst/>
              <a:cxnLst>
                <a:cxn ang="0">
                  <a:pos x="connsiteX0" y="connsiteY0"/>
                </a:cxn>
                <a:cxn ang="0">
                  <a:pos x="connsiteX1" y="connsiteY1"/>
                </a:cxn>
                <a:cxn ang="0">
                  <a:pos x="connsiteX2" y="connsiteY2"/>
                </a:cxn>
                <a:cxn ang="0">
                  <a:pos x="connsiteX3" y="connsiteY3"/>
                </a:cxn>
              </a:cxnLst>
              <a:rect l="l" t="t" r="r" b="b"/>
              <a:pathLst>
                <a:path w="1604741" h="484450">
                  <a:moveTo>
                    <a:pt x="0" y="0"/>
                  </a:moveTo>
                  <a:lnTo>
                    <a:pt x="230114" y="0"/>
                  </a:lnTo>
                  <a:lnTo>
                    <a:pt x="714564" y="484450"/>
                  </a:lnTo>
                  <a:lnTo>
                    <a:pt x="1604741" y="484450"/>
                  </a:lnTo>
                </a:path>
              </a:pathLst>
            </a:custGeom>
            <a:noFill/>
            <a:ln w="12700" algn="ctr">
              <a:solidFill>
                <a:srgbClr val="FFFFFF"/>
              </a:solidFill>
              <a:miter lim="800000"/>
              <a:headEnd/>
              <a:tailEnd/>
            </a:ln>
          </p:spPr>
          <p:txBody>
            <a:bodyPr lIns="61265" tIns="30632" rIns="61265" bIns="30632"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33" name="Freihandform 32"/>
            <p:cNvSpPr/>
            <p:nvPr/>
          </p:nvSpPr>
          <p:spPr bwMode="gray">
            <a:xfrm flipH="1">
              <a:off x="6962275" y="2910099"/>
              <a:ext cx="1613549" cy="487109"/>
            </a:xfrm>
            <a:custGeom>
              <a:avLst/>
              <a:gdLst>
                <a:gd name="connsiteX0" fmla="*/ 0 w 1604741"/>
                <a:gd name="connsiteY0" fmla="*/ 0 h 484450"/>
                <a:gd name="connsiteX1" fmla="*/ 230114 w 1604741"/>
                <a:gd name="connsiteY1" fmla="*/ 0 h 484450"/>
                <a:gd name="connsiteX2" fmla="*/ 714564 w 1604741"/>
                <a:gd name="connsiteY2" fmla="*/ 484450 h 484450"/>
                <a:gd name="connsiteX3" fmla="*/ 1604741 w 1604741"/>
                <a:gd name="connsiteY3" fmla="*/ 484450 h 484450"/>
              </a:gdLst>
              <a:ahLst/>
              <a:cxnLst>
                <a:cxn ang="0">
                  <a:pos x="connsiteX0" y="connsiteY0"/>
                </a:cxn>
                <a:cxn ang="0">
                  <a:pos x="connsiteX1" y="connsiteY1"/>
                </a:cxn>
                <a:cxn ang="0">
                  <a:pos x="connsiteX2" y="connsiteY2"/>
                </a:cxn>
                <a:cxn ang="0">
                  <a:pos x="connsiteX3" y="connsiteY3"/>
                </a:cxn>
              </a:cxnLst>
              <a:rect l="l" t="t" r="r" b="b"/>
              <a:pathLst>
                <a:path w="1604741" h="484450">
                  <a:moveTo>
                    <a:pt x="0" y="0"/>
                  </a:moveTo>
                  <a:lnTo>
                    <a:pt x="230114" y="0"/>
                  </a:lnTo>
                  <a:lnTo>
                    <a:pt x="714564" y="484450"/>
                  </a:lnTo>
                  <a:lnTo>
                    <a:pt x="1604741" y="484450"/>
                  </a:lnTo>
                </a:path>
              </a:pathLst>
            </a:custGeom>
            <a:noFill/>
            <a:ln w="12700" algn="ctr">
              <a:solidFill>
                <a:srgbClr val="FFFFFF"/>
              </a:solidFill>
              <a:miter lim="800000"/>
              <a:headEnd/>
              <a:tailEnd/>
            </a:ln>
          </p:spPr>
          <p:txBody>
            <a:bodyPr lIns="61265" tIns="30632" rIns="61265" bIns="30632"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cxnSp>
          <p:nvCxnSpPr>
            <p:cNvPr id="34" name="Gerade Verbindung 33"/>
            <p:cNvCxnSpPr/>
            <p:nvPr/>
          </p:nvCxnSpPr>
          <p:spPr>
            <a:xfrm>
              <a:off x="5219952" y="3397208"/>
              <a:ext cx="1742324" cy="0"/>
            </a:xfrm>
            <a:prstGeom prst="line">
              <a:avLst/>
            </a:prstGeom>
            <a:noFill/>
            <a:ln w="12700" cap="rnd" cmpd="sng" algn="ctr">
              <a:solidFill>
                <a:srgbClr val="FFFFFF"/>
              </a:solidFill>
              <a:prstDash val="solid"/>
            </a:ln>
            <a:effectLst/>
          </p:spPr>
        </p:cxnSp>
      </p:grpSp>
      <p:sp>
        <p:nvSpPr>
          <p:cNvPr id="41" name="Rectangle 3">
            <a:extLst>
              <a:ext uri="{FF2B5EF4-FFF2-40B4-BE49-F238E27FC236}">
                <a16:creationId xmlns:a16="http://schemas.microsoft.com/office/drawing/2014/main" id="{34991E5E-BD69-4CB2-9F21-98547E5BE8D3}"/>
              </a:ext>
            </a:extLst>
          </p:cNvPr>
          <p:cNvSpPr/>
          <p:nvPr/>
        </p:nvSpPr>
        <p:spPr>
          <a:xfrm>
            <a:off x="4483695" y="3315393"/>
            <a:ext cx="3073475" cy="396082"/>
          </a:xfrm>
          <a:prstGeom prst="rect">
            <a:avLst/>
          </a:prstGeom>
        </p:spPr>
        <p:txBody>
          <a:bodyPr wrap="square" lIns="61265" tIns="30632" rIns="61265" bIns="30632">
            <a:sp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76" b="1" i="0" u="none" strike="noStrike" kern="1200" cap="none" spc="0" normalizeH="0" baseline="0" noProof="0">
                <a:ln>
                  <a:noFill/>
                </a:ln>
                <a:solidFill>
                  <a:srgbClr val="F0AB00"/>
                </a:solidFill>
                <a:effectLst/>
                <a:uLnTx/>
                <a:uFillTx/>
                <a:latin typeface="Arial"/>
                <a:ea typeface="+mn-ea"/>
                <a:cs typeface="+mn-cs"/>
              </a:rPr>
              <a:t>SAP Cloud ALM</a:t>
            </a:r>
          </a:p>
        </p:txBody>
      </p:sp>
    </p:spTree>
    <p:extLst>
      <p:ext uri="{BB962C8B-B14F-4D97-AF65-F5344CB8AC3E}">
        <p14:creationId xmlns:p14="http://schemas.microsoft.com/office/powerpoint/2010/main" val="159098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04001" y="504000"/>
            <a:ext cx="11186476" cy="738664"/>
          </a:xfrm>
        </p:spPr>
        <p:txBody>
          <a:bodyPr/>
          <a:lstStyle/>
          <a:p>
            <a:r>
              <a:rPr lang="de-DE">
                <a:solidFill>
                  <a:srgbClr val="FFFFFF"/>
                </a:solidFill>
              </a:rPr>
              <a:t>SAP C</a:t>
            </a:r>
            <a:r>
              <a:rPr lang="en-US">
                <a:solidFill>
                  <a:srgbClr val="FFFFFF"/>
                </a:solidFill>
              </a:rPr>
              <a:t>loud ALM – A brand-new, </a:t>
            </a:r>
            <a:r>
              <a:rPr lang="en-US">
                <a:solidFill>
                  <a:srgbClr val="F0AB00"/>
                </a:solidFill>
              </a:rPr>
              <a:t>cloud-based application lifecycle management </a:t>
            </a:r>
            <a:r>
              <a:rPr lang="en-US">
                <a:solidFill>
                  <a:srgbClr val="FFFFFF"/>
                </a:solidFill>
              </a:rPr>
              <a:t>offering</a:t>
            </a:r>
            <a:endParaRPr lang="de-DE"/>
          </a:p>
        </p:txBody>
      </p:sp>
      <p:grpSp>
        <p:nvGrpSpPr>
          <p:cNvPr id="48" name="Gruppieren 47"/>
          <p:cNvGrpSpPr/>
          <p:nvPr/>
        </p:nvGrpSpPr>
        <p:grpSpPr>
          <a:xfrm>
            <a:off x="174568" y="2051890"/>
            <a:ext cx="11746422" cy="4559382"/>
            <a:chOff x="13599254" y="2401668"/>
            <a:chExt cx="13385188" cy="5195471"/>
          </a:xfrm>
        </p:grpSpPr>
        <p:pic>
          <p:nvPicPr>
            <p:cNvPr id="49" name="Grafik 4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626964" y="2997809"/>
              <a:ext cx="3004771" cy="3004771"/>
            </a:xfrm>
            <a:prstGeom prst="rect">
              <a:avLst/>
            </a:prstGeom>
          </p:spPr>
        </p:pic>
        <p:pic>
          <p:nvPicPr>
            <p:cNvPr id="50" name="Picture 17" descr="N:\02 unity-concepts\UC pro event 69013\XYZ_SAP Objects_Guidelines\Shadows\glogreen.png"/>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23129344" y="2943864"/>
              <a:ext cx="1556332" cy="3112663"/>
            </a:xfrm>
            <a:prstGeom prst="rect">
              <a:avLst/>
            </a:prstGeom>
            <a:noFill/>
            <a:extLst>
              <a:ext uri="{909E8E84-426E-40DD-AFC4-6F175D3DCCD1}">
                <a14:hiddenFill xmlns:a14="http://schemas.microsoft.com/office/drawing/2010/main">
                  <a:solidFill>
                    <a:srgbClr val="FFFFFF"/>
                  </a:solidFill>
                </a14:hiddenFill>
              </a:ext>
            </a:extLst>
          </p:spPr>
        </p:pic>
        <p:sp>
          <p:nvSpPr>
            <p:cNvPr id="51" name="Freeform 11"/>
            <p:cNvSpPr>
              <a:spLocks/>
            </p:cNvSpPr>
            <p:nvPr/>
          </p:nvSpPr>
          <p:spPr bwMode="auto">
            <a:xfrm>
              <a:off x="13599254" y="5640397"/>
              <a:ext cx="3347596" cy="1956742"/>
            </a:xfrm>
            <a:custGeom>
              <a:avLst/>
              <a:gdLst>
                <a:gd name="T0" fmla="*/ 2382 w 5772"/>
                <a:gd name="T1" fmla="*/ 0 h 3375"/>
                <a:gd name="T2" fmla="*/ 3714 w 5772"/>
                <a:gd name="T3" fmla="*/ 943 h 3375"/>
                <a:gd name="T4" fmla="*/ 4057 w 5772"/>
                <a:gd name="T5" fmla="*/ 861 h 3375"/>
                <a:gd name="T6" fmla="*/ 4808 w 5772"/>
                <a:gd name="T7" fmla="*/ 1497 h 3375"/>
                <a:gd name="T8" fmla="*/ 4833 w 5772"/>
                <a:gd name="T9" fmla="*/ 1497 h 3375"/>
                <a:gd name="T10" fmla="*/ 5772 w 5772"/>
                <a:gd name="T11" fmla="*/ 2436 h 3375"/>
                <a:gd name="T12" fmla="*/ 4833 w 5772"/>
                <a:gd name="T13" fmla="*/ 3375 h 3375"/>
                <a:gd name="T14" fmla="*/ 939 w 5772"/>
                <a:gd name="T15" fmla="*/ 3375 h 3375"/>
                <a:gd name="T16" fmla="*/ 0 w 5772"/>
                <a:gd name="T17" fmla="*/ 2436 h 3375"/>
                <a:gd name="T18" fmla="*/ 939 w 5772"/>
                <a:gd name="T19" fmla="*/ 1497 h 3375"/>
                <a:gd name="T20" fmla="*/ 972 w 5772"/>
                <a:gd name="T21" fmla="*/ 1498 h 3375"/>
                <a:gd name="T22" fmla="*/ 970 w 5772"/>
                <a:gd name="T23" fmla="*/ 1412 h 3375"/>
                <a:gd name="T24" fmla="*/ 2382 w 5772"/>
                <a:gd name="T25" fmla="*/ 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72" h="3375">
                  <a:moveTo>
                    <a:pt x="2382" y="0"/>
                  </a:moveTo>
                  <a:cubicBezTo>
                    <a:pt x="2997" y="0"/>
                    <a:pt x="3520" y="394"/>
                    <a:pt x="3714" y="943"/>
                  </a:cubicBezTo>
                  <a:cubicBezTo>
                    <a:pt x="3817" y="891"/>
                    <a:pt x="3934" y="861"/>
                    <a:pt x="4057" y="861"/>
                  </a:cubicBezTo>
                  <a:cubicBezTo>
                    <a:pt x="4435" y="861"/>
                    <a:pt x="4748" y="1136"/>
                    <a:pt x="4808" y="1497"/>
                  </a:cubicBezTo>
                  <a:cubicBezTo>
                    <a:pt x="4816" y="1497"/>
                    <a:pt x="4825" y="1497"/>
                    <a:pt x="4833" y="1497"/>
                  </a:cubicBezTo>
                  <a:cubicBezTo>
                    <a:pt x="5352" y="1497"/>
                    <a:pt x="5772" y="1917"/>
                    <a:pt x="5772" y="2436"/>
                  </a:cubicBezTo>
                  <a:cubicBezTo>
                    <a:pt x="5772" y="2954"/>
                    <a:pt x="5352" y="3375"/>
                    <a:pt x="4833" y="3375"/>
                  </a:cubicBezTo>
                  <a:lnTo>
                    <a:pt x="939" y="3375"/>
                  </a:lnTo>
                  <a:cubicBezTo>
                    <a:pt x="420" y="3375"/>
                    <a:pt x="0" y="2954"/>
                    <a:pt x="0" y="2436"/>
                  </a:cubicBezTo>
                  <a:cubicBezTo>
                    <a:pt x="0" y="1917"/>
                    <a:pt x="420" y="1497"/>
                    <a:pt x="939" y="1497"/>
                  </a:cubicBezTo>
                  <a:cubicBezTo>
                    <a:pt x="950" y="1497"/>
                    <a:pt x="961" y="1497"/>
                    <a:pt x="972" y="1498"/>
                  </a:cubicBezTo>
                  <a:cubicBezTo>
                    <a:pt x="971" y="1469"/>
                    <a:pt x="970" y="1441"/>
                    <a:pt x="970" y="1412"/>
                  </a:cubicBezTo>
                  <a:cubicBezTo>
                    <a:pt x="970" y="632"/>
                    <a:pt x="1602" y="0"/>
                    <a:pt x="2382" y="0"/>
                  </a:cubicBezTo>
                  <a:close/>
                </a:path>
              </a:pathLst>
            </a:custGeom>
            <a:gradFill>
              <a:gsLst>
                <a:gs pos="0">
                  <a:schemeClr val="accent3">
                    <a:alpha val="79000"/>
                  </a:schemeClr>
                </a:gs>
                <a:gs pos="100000">
                  <a:schemeClr val="accent3">
                    <a:alpha val="10000"/>
                  </a:schemeClr>
                </a:gs>
              </a:gsLst>
              <a:lin ang="5400000" scaled="0"/>
            </a:gradFill>
            <a:ln>
              <a:noFill/>
            </a:ln>
          </p:spPr>
          <p:txBody>
            <a:bodyPr vert="horz" wrap="square" lIns="96760" tIns="48380" rIns="96760" bIns="48380"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E4250"/>
                </a:solidFill>
                <a:effectLst/>
                <a:uLnTx/>
                <a:uFillTx/>
                <a:latin typeface="Arial"/>
                <a:ea typeface="+mn-ea"/>
                <a:cs typeface="+mn-cs"/>
              </a:endParaRPr>
            </a:p>
          </p:txBody>
        </p:sp>
        <p:sp>
          <p:nvSpPr>
            <p:cNvPr id="52" name="Freeform 12"/>
            <p:cNvSpPr>
              <a:spLocks/>
            </p:cNvSpPr>
            <p:nvPr/>
          </p:nvSpPr>
          <p:spPr bwMode="auto">
            <a:xfrm>
              <a:off x="16697204" y="6506271"/>
              <a:ext cx="3197603" cy="1090867"/>
            </a:xfrm>
            <a:custGeom>
              <a:avLst/>
              <a:gdLst>
                <a:gd name="T0" fmla="*/ 0 w 5510"/>
                <a:gd name="T1" fmla="*/ 0 h 1878"/>
                <a:gd name="T2" fmla="*/ 5510 w 5510"/>
                <a:gd name="T3" fmla="*/ 0 h 1878"/>
                <a:gd name="T4" fmla="*/ 5510 w 5510"/>
                <a:gd name="T5" fmla="*/ 1878 h 1878"/>
                <a:gd name="T6" fmla="*/ 0 w 5510"/>
                <a:gd name="T7" fmla="*/ 1878 h 1878"/>
                <a:gd name="T8" fmla="*/ 594 w 5510"/>
                <a:gd name="T9" fmla="*/ 939 h 1878"/>
                <a:gd name="T10" fmla="*/ 0 w 5510"/>
                <a:gd name="T11" fmla="*/ 0 h 1878"/>
              </a:gdLst>
              <a:ahLst/>
              <a:cxnLst>
                <a:cxn ang="0">
                  <a:pos x="T0" y="T1"/>
                </a:cxn>
                <a:cxn ang="0">
                  <a:pos x="T2" y="T3"/>
                </a:cxn>
                <a:cxn ang="0">
                  <a:pos x="T4" y="T5"/>
                </a:cxn>
                <a:cxn ang="0">
                  <a:pos x="T6" y="T7"/>
                </a:cxn>
                <a:cxn ang="0">
                  <a:pos x="T8" y="T9"/>
                </a:cxn>
                <a:cxn ang="0">
                  <a:pos x="T10" y="T11"/>
                </a:cxn>
              </a:cxnLst>
              <a:rect l="0" t="0" r="r" b="b"/>
              <a:pathLst>
                <a:path w="5510" h="1878">
                  <a:moveTo>
                    <a:pt x="0" y="0"/>
                  </a:moveTo>
                  <a:lnTo>
                    <a:pt x="5510" y="0"/>
                  </a:lnTo>
                  <a:lnTo>
                    <a:pt x="5510" y="1878"/>
                  </a:lnTo>
                  <a:lnTo>
                    <a:pt x="0" y="1878"/>
                  </a:lnTo>
                  <a:cubicBezTo>
                    <a:pt x="351" y="1711"/>
                    <a:pt x="594" y="1353"/>
                    <a:pt x="594" y="939"/>
                  </a:cubicBezTo>
                  <a:cubicBezTo>
                    <a:pt x="594" y="524"/>
                    <a:pt x="351" y="167"/>
                    <a:pt x="0" y="0"/>
                  </a:cubicBezTo>
                  <a:close/>
                </a:path>
              </a:pathLst>
            </a:custGeom>
            <a:gradFill>
              <a:gsLst>
                <a:gs pos="0">
                  <a:schemeClr val="accent3">
                    <a:alpha val="30000"/>
                  </a:schemeClr>
                </a:gs>
                <a:gs pos="100000">
                  <a:schemeClr val="accent3">
                    <a:alpha val="5000"/>
                  </a:schemeClr>
                </a:gs>
              </a:gsLst>
              <a:lin ang="5400000" scaled="0"/>
            </a:gradFill>
            <a:ln>
              <a:noFill/>
            </a:ln>
          </p:spPr>
          <p:txBody>
            <a:bodyPr vert="horz" wrap="square" lIns="96760" tIns="48380" rIns="96760" bIns="48380"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E4250"/>
                </a:solidFill>
                <a:effectLst/>
                <a:uLnTx/>
                <a:uFillTx/>
                <a:latin typeface="Arial"/>
                <a:ea typeface="+mn-ea"/>
                <a:cs typeface="+mn-cs"/>
              </a:endParaRPr>
            </a:p>
          </p:txBody>
        </p:sp>
        <p:sp>
          <p:nvSpPr>
            <p:cNvPr id="53" name="Rectangle 13"/>
            <p:cNvSpPr>
              <a:spLocks noChangeArrowheads="1"/>
            </p:cNvSpPr>
            <p:nvPr/>
          </p:nvSpPr>
          <p:spPr bwMode="auto">
            <a:xfrm>
              <a:off x="24392915" y="6506272"/>
              <a:ext cx="2174725" cy="1062486"/>
            </a:xfrm>
            <a:custGeom>
              <a:avLst/>
              <a:gdLst/>
              <a:ahLst/>
              <a:cxnLst/>
              <a:rect l="l" t="t" r="r" b="b"/>
              <a:pathLst>
                <a:path w="1879384" h="918194">
                  <a:moveTo>
                    <a:pt x="0" y="0"/>
                  </a:moveTo>
                  <a:lnTo>
                    <a:pt x="1420287" y="0"/>
                  </a:lnTo>
                  <a:lnTo>
                    <a:pt x="1421220" y="0"/>
                  </a:lnTo>
                  <a:lnTo>
                    <a:pt x="1421220" y="94"/>
                  </a:lnTo>
                  <a:cubicBezTo>
                    <a:pt x="1674343" y="505"/>
                    <a:pt x="1879384" y="205856"/>
                    <a:pt x="1879384" y="459097"/>
                  </a:cubicBezTo>
                  <a:cubicBezTo>
                    <a:pt x="1879384" y="712649"/>
                    <a:pt x="1673839" y="918194"/>
                    <a:pt x="1420287" y="918194"/>
                  </a:cubicBezTo>
                  <a:cubicBezTo>
                    <a:pt x="1380975" y="918194"/>
                    <a:pt x="1342817" y="913253"/>
                    <a:pt x="1306808" y="902362"/>
                  </a:cubicBezTo>
                  <a:lnTo>
                    <a:pt x="0" y="902362"/>
                  </a:lnTo>
                  <a:close/>
                </a:path>
              </a:pathLst>
            </a:custGeom>
            <a:gradFill>
              <a:gsLst>
                <a:gs pos="0">
                  <a:schemeClr val="accent3">
                    <a:alpha val="30000"/>
                  </a:schemeClr>
                </a:gs>
                <a:gs pos="100000">
                  <a:schemeClr val="accent3">
                    <a:alpha val="5000"/>
                  </a:schemeClr>
                </a:gs>
              </a:gsLst>
              <a:lin ang="5400000" scaled="0"/>
            </a:gradFill>
            <a:ln>
              <a:noFill/>
            </a:ln>
          </p:spPr>
          <p:txBody>
            <a:bodyPr vert="horz" wrap="square" lIns="96760" tIns="48380" rIns="96760" bIns="48380"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E4250"/>
                </a:solidFill>
                <a:effectLst/>
                <a:uLnTx/>
                <a:uFillTx/>
                <a:latin typeface="Arial"/>
                <a:ea typeface="+mn-ea"/>
                <a:cs typeface="+mn-cs"/>
              </a:endParaRPr>
            </a:p>
          </p:txBody>
        </p:sp>
        <p:sp>
          <p:nvSpPr>
            <p:cNvPr id="54" name="Rectangle 13"/>
            <p:cNvSpPr>
              <a:spLocks noChangeArrowheads="1"/>
            </p:cNvSpPr>
            <p:nvPr/>
          </p:nvSpPr>
          <p:spPr bwMode="auto">
            <a:xfrm>
              <a:off x="19894807" y="6506272"/>
              <a:ext cx="4495928" cy="1057904"/>
            </a:xfrm>
            <a:prstGeom prst="rect">
              <a:avLst/>
            </a:prstGeom>
            <a:gradFill>
              <a:gsLst>
                <a:gs pos="0">
                  <a:schemeClr val="accent3">
                    <a:alpha val="30000"/>
                  </a:schemeClr>
                </a:gs>
                <a:gs pos="100000">
                  <a:schemeClr val="accent3">
                    <a:alpha val="5000"/>
                  </a:schemeClr>
                </a:gs>
              </a:gsLst>
              <a:lin ang="5400000" scaled="0"/>
            </a:gradFill>
            <a:ln>
              <a:noFill/>
            </a:ln>
          </p:spPr>
          <p:txBody>
            <a:bodyPr vert="horz" wrap="square" lIns="96760" tIns="48380" rIns="96760" bIns="48380"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E4250"/>
                </a:solidFill>
                <a:effectLst/>
                <a:uLnTx/>
                <a:uFillTx/>
                <a:latin typeface="Arial"/>
                <a:ea typeface="+mn-ea"/>
                <a:cs typeface="+mn-cs"/>
              </a:endParaRPr>
            </a:p>
          </p:txBody>
        </p:sp>
        <p:sp>
          <p:nvSpPr>
            <p:cNvPr id="55" name="TextBox 15"/>
            <p:cNvSpPr txBox="1"/>
            <p:nvPr/>
          </p:nvSpPr>
          <p:spPr>
            <a:xfrm flipH="1">
              <a:off x="13784287" y="6848122"/>
              <a:ext cx="3251935" cy="426310"/>
            </a:xfrm>
            <a:prstGeom prst="rect">
              <a:avLst/>
            </a:prstGeom>
            <a:noFill/>
          </p:spPr>
          <p:txBody>
            <a:bodyPr wrap="square" lIns="0" tIns="0" rIns="0" bIns="0" rtlCol="0" anchor="t" anchorCtr="0">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8FD3"/>
                  </a:solidFill>
                  <a:effectLst/>
                  <a:uLnTx/>
                  <a:uFillTx/>
                  <a:latin typeface="Arial"/>
                  <a:ea typeface="+mn-ea"/>
                  <a:cs typeface="+mn-cs"/>
                </a:rPr>
                <a:t>SAP Cloud Platform</a:t>
              </a:r>
            </a:p>
          </p:txBody>
        </p:sp>
        <p:sp>
          <p:nvSpPr>
            <p:cNvPr id="56" name="TextBox 15"/>
            <p:cNvSpPr txBox="1"/>
            <p:nvPr/>
          </p:nvSpPr>
          <p:spPr>
            <a:xfrm flipH="1">
              <a:off x="16807931" y="6848122"/>
              <a:ext cx="6321411" cy="426308"/>
            </a:xfrm>
            <a:prstGeom prst="rect">
              <a:avLst/>
            </a:prstGeom>
            <a:noFill/>
          </p:spPr>
          <p:txBody>
            <a:bodyPr wrap="square" lIns="0" tIns="0" rIns="0" bIns="0" rtlCol="0" anchor="t" anchorCtr="0">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8FD3"/>
                  </a:solidFill>
                  <a:effectLst/>
                  <a:uLnTx/>
                  <a:uFillTx/>
                  <a:latin typeface="Arial"/>
                  <a:ea typeface="+mn-ea"/>
                  <a:cs typeface="+mn-cs"/>
                </a:rPr>
                <a:t>Platform services and data management</a:t>
              </a:r>
            </a:p>
          </p:txBody>
        </p:sp>
        <p:sp>
          <p:nvSpPr>
            <p:cNvPr id="57" name="TextBox 27">
              <a:extLst>
                <a:ext uri="{FF2B5EF4-FFF2-40B4-BE49-F238E27FC236}">
                  <a16:creationId xmlns:a16="http://schemas.microsoft.com/office/drawing/2014/main" id="{33899627-D53F-4CB6-81FD-65F5D0352CA2}"/>
                </a:ext>
              </a:extLst>
            </p:cNvPr>
            <p:cNvSpPr txBox="1"/>
            <p:nvPr/>
          </p:nvSpPr>
          <p:spPr>
            <a:xfrm>
              <a:off x="14648162" y="3622732"/>
              <a:ext cx="1068242" cy="522756"/>
            </a:xfrm>
            <a:prstGeom prst="rect">
              <a:avLst/>
            </a:prstGeom>
            <a:noFill/>
          </p:spPr>
          <p:txBody>
            <a:bodyPr wrap="square" lIns="0" tIns="0" rIns="0" bIns="0" rtlCol="0" anchor="ctr" anchorCtr="0">
              <a:noAutofit/>
            </a:bodyPr>
            <a:lstStyle/>
            <a:p>
              <a:pPr marL="0" marR="0" lvl="0" indent="0" algn="l" defTabSz="1088430"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A8A340"/>
                  </a:solidFill>
                  <a:effectLst/>
                  <a:uLnTx/>
                  <a:uFillTx/>
                  <a:latin typeface="Arial"/>
                  <a:ea typeface="Arial Unicode MS" pitchFamily="34" charset="-128"/>
                  <a:cs typeface="+mn-cs"/>
                </a:rPr>
                <a:t>Operation</a:t>
              </a:r>
            </a:p>
          </p:txBody>
        </p:sp>
        <p:sp>
          <p:nvSpPr>
            <p:cNvPr id="58" name="TextBox 27">
              <a:extLst>
                <a:ext uri="{FF2B5EF4-FFF2-40B4-BE49-F238E27FC236}">
                  <a16:creationId xmlns:a16="http://schemas.microsoft.com/office/drawing/2014/main" id="{33899627-D53F-4CB6-81FD-65F5D0352CA2}"/>
                </a:ext>
              </a:extLst>
            </p:cNvPr>
            <p:cNvSpPr txBox="1"/>
            <p:nvPr/>
          </p:nvSpPr>
          <p:spPr>
            <a:xfrm>
              <a:off x="14625029" y="4491714"/>
              <a:ext cx="1296046" cy="522756"/>
            </a:xfrm>
            <a:prstGeom prst="rect">
              <a:avLst/>
            </a:prstGeom>
            <a:noFill/>
          </p:spPr>
          <p:txBody>
            <a:bodyPr wrap="square" lIns="0" tIns="0" rIns="0" bIns="0" rtlCol="0" anchor="ctr" anchorCtr="0">
              <a:noAutofit/>
            </a:bodyPr>
            <a:lstStyle/>
            <a:p>
              <a:pPr marL="0" marR="0" lvl="0" indent="0" algn="l" defTabSz="1088430"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609A7F"/>
                  </a:solidFill>
                  <a:effectLst/>
                  <a:uLnTx/>
                  <a:uFillTx/>
                  <a:latin typeface="Arial"/>
                  <a:ea typeface="Arial Unicode MS" pitchFamily="34" charset="-128"/>
                  <a:cs typeface="+mn-cs"/>
                </a:rPr>
                <a:t>Implementation</a:t>
              </a:r>
            </a:p>
          </p:txBody>
        </p:sp>
        <p:grpSp>
          <p:nvGrpSpPr>
            <p:cNvPr id="59" name="Gruppieren 58"/>
            <p:cNvGrpSpPr/>
            <p:nvPr/>
          </p:nvGrpSpPr>
          <p:grpSpPr>
            <a:xfrm>
              <a:off x="15666264" y="4899972"/>
              <a:ext cx="7311691" cy="1383561"/>
              <a:chOff x="2636032" y="3712510"/>
              <a:chExt cx="6048210" cy="1144478"/>
            </a:xfrm>
          </p:grpSpPr>
          <p:sp>
            <p:nvSpPr>
              <p:cNvPr id="131" name="Chevron 5">
                <a:extLst>
                  <a:ext uri="{FF2B5EF4-FFF2-40B4-BE49-F238E27FC236}">
                    <a16:creationId xmlns:a16="http://schemas.microsoft.com/office/drawing/2014/main" id="{EFA3AE02-7A0A-4D8B-BB6A-239751FE1134}"/>
                  </a:ext>
                </a:extLst>
              </p:cNvPr>
              <p:cNvSpPr/>
              <p:nvPr/>
            </p:nvSpPr>
            <p:spPr bwMode="gray">
              <a:xfrm>
                <a:off x="2636032" y="3712510"/>
                <a:ext cx="1443820" cy="1144478"/>
              </a:xfrm>
              <a:prstGeom prst="rect">
                <a:avLst/>
              </a:prstGeom>
              <a:gradFill>
                <a:gsLst>
                  <a:gs pos="1000">
                    <a:srgbClr val="609A7F">
                      <a:alpha val="40000"/>
                    </a:srgbClr>
                  </a:gs>
                  <a:gs pos="99000">
                    <a:srgbClr val="609A7F">
                      <a:alpha val="0"/>
                    </a:srgbClr>
                  </a:gs>
                </a:gsLst>
                <a:lin ang="5400000" scaled="0"/>
              </a:gradFill>
              <a:ln w="25400" algn="ctr">
                <a:noFill/>
                <a:miter lim="800000"/>
                <a:headEnd/>
                <a:tailEnd/>
              </a:ln>
            </p:spPr>
            <p:txBody>
              <a:bodyPr wrap="square" lIns="72000" tIns="72000" rIns="72000" bIns="72000" rtlCol="0" anchor="t"/>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Process</a:t>
                </a:r>
                <a:b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management</a:t>
                </a:r>
              </a:p>
            </p:txBody>
          </p:sp>
          <p:sp>
            <p:nvSpPr>
              <p:cNvPr id="132" name="Chevron 7">
                <a:extLst>
                  <a:ext uri="{FF2B5EF4-FFF2-40B4-BE49-F238E27FC236}">
                    <a16:creationId xmlns:a16="http://schemas.microsoft.com/office/drawing/2014/main" id="{C581B25A-BEED-46A6-9446-8DBD048FAC33}"/>
                  </a:ext>
                </a:extLst>
              </p:cNvPr>
              <p:cNvSpPr/>
              <p:nvPr/>
            </p:nvSpPr>
            <p:spPr bwMode="gray">
              <a:xfrm>
                <a:off x="4170829" y="3712510"/>
                <a:ext cx="1443820" cy="1144478"/>
              </a:xfrm>
              <a:prstGeom prst="rect">
                <a:avLst/>
              </a:prstGeom>
              <a:gradFill>
                <a:gsLst>
                  <a:gs pos="1000">
                    <a:srgbClr val="609A7F">
                      <a:alpha val="40000"/>
                    </a:srgbClr>
                  </a:gs>
                  <a:gs pos="99000">
                    <a:srgbClr val="609A7F">
                      <a:alpha val="0"/>
                    </a:srgbClr>
                  </a:gs>
                </a:gsLst>
                <a:lin ang="5400000" scaled="0"/>
              </a:gradFill>
              <a:ln w="25400" algn="ctr">
                <a:noFill/>
                <a:miter lim="800000"/>
                <a:headEnd/>
                <a:tailEnd/>
              </a:ln>
            </p:spPr>
            <p:txBody>
              <a:bodyPr wrap="square" lIns="72000" tIns="72000" rIns="72000" bIns="72000" rtlCol="0" anchor="t"/>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Task</a:t>
                </a:r>
                <a:b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management</a:t>
                </a:r>
              </a:p>
            </p:txBody>
          </p:sp>
          <p:sp>
            <p:nvSpPr>
              <p:cNvPr id="133" name="Chevron 8">
                <a:extLst>
                  <a:ext uri="{FF2B5EF4-FFF2-40B4-BE49-F238E27FC236}">
                    <a16:creationId xmlns:a16="http://schemas.microsoft.com/office/drawing/2014/main" id="{B9AA8C51-5DBE-4890-8687-A885D792ECE5}"/>
                  </a:ext>
                </a:extLst>
              </p:cNvPr>
              <p:cNvSpPr/>
              <p:nvPr/>
            </p:nvSpPr>
            <p:spPr bwMode="gray">
              <a:xfrm>
                <a:off x="5705626" y="3712510"/>
                <a:ext cx="1443820" cy="1144478"/>
              </a:xfrm>
              <a:prstGeom prst="rect">
                <a:avLst/>
              </a:prstGeom>
              <a:gradFill>
                <a:gsLst>
                  <a:gs pos="1000">
                    <a:srgbClr val="609A7F">
                      <a:alpha val="40000"/>
                    </a:srgbClr>
                  </a:gs>
                  <a:gs pos="99000">
                    <a:srgbClr val="609A7F">
                      <a:alpha val="0"/>
                    </a:srgbClr>
                  </a:gs>
                </a:gsLst>
                <a:lin ang="5400000" scaled="0"/>
              </a:gradFill>
              <a:ln w="25400" algn="ctr">
                <a:noFill/>
                <a:miter lim="800000"/>
                <a:headEnd/>
                <a:tailEnd/>
              </a:ln>
            </p:spPr>
            <p:txBody>
              <a:bodyPr wrap="square" lIns="72000" tIns="72000" rIns="72000" bIns="72000" rtlCol="0" anchor="t"/>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Test</a:t>
                </a:r>
                <a:b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management </a:t>
                </a:r>
              </a:p>
            </p:txBody>
          </p:sp>
          <p:sp>
            <p:nvSpPr>
              <p:cNvPr id="134" name="Chevron 9">
                <a:extLst>
                  <a:ext uri="{FF2B5EF4-FFF2-40B4-BE49-F238E27FC236}">
                    <a16:creationId xmlns:a16="http://schemas.microsoft.com/office/drawing/2014/main" id="{2D017F05-5129-43E1-A84A-2AB8C1599DE9}"/>
                  </a:ext>
                </a:extLst>
              </p:cNvPr>
              <p:cNvSpPr/>
              <p:nvPr/>
            </p:nvSpPr>
            <p:spPr bwMode="gray">
              <a:xfrm>
                <a:off x="7240422" y="3712510"/>
                <a:ext cx="1443820" cy="1144478"/>
              </a:xfrm>
              <a:prstGeom prst="rect">
                <a:avLst/>
              </a:prstGeom>
              <a:gradFill>
                <a:gsLst>
                  <a:gs pos="1000">
                    <a:srgbClr val="609A7F">
                      <a:alpha val="40000"/>
                    </a:srgbClr>
                  </a:gs>
                  <a:gs pos="99000">
                    <a:srgbClr val="609A7F">
                      <a:alpha val="0"/>
                    </a:srgbClr>
                  </a:gs>
                </a:gsLst>
                <a:lin ang="5400000" scaled="0"/>
              </a:gradFill>
              <a:ln w="25400" algn="ctr">
                <a:noFill/>
                <a:miter lim="800000"/>
                <a:headEnd/>
                <a:tailEnd/>
              </a:ln>
            </p:spPr>
            <p:txBody>
              <a:bodyPr wrap="square" lIns="72000" tIns="72000" rIns="72000" bIns="72000" rtlCol="0" anchor="t"/>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Deploy</a:t>
                </a:r>
                <a:b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609A7F"/>
                    </a:solidFill>
                    <a:effectLst/>
                    <a:uLnTx/>
                    <a:uFillTx/>
                    <a:latin typeface="Arial"/>
                    <a:ea typeface="Arial Unicode MS" pitchFamily="34" charset="-128"/>
                    <a:cs typeface="Arial Unicode MS" pitchFamily="34" charset="-128"/>
                  </a:rPr>
                  <a:t>management </a:t>
                </a:r>
              </a:p>
            </p:txBody>
          </p:sp>
        </p:grpSp>
        <p:grpSp>
          <p:nvGrpSpPr>
            <p:cNvPr id="60" name="Gruppieren 59"/>
            <p:cNvGrpSpPr/>
            <p:nvPr/>
          </p:nvGrpSpPr>
          <p:grpSpPr>
            <a:xfrm>
              <a:off x="15666264" y="2652362"/>
              <a:ext cx="7311691" cy="1383561"/>
              <a:chOff x="2636032" y="1853293"/>
              <a:chExt cx="6048210" cy="1144478"/>
            </a:xfrm>
          </p:grpSpPr>
          <p:sp>
            <p:nvSpPr>
              <p:cNvPr id="127" name="Chevron 8">
                <a:extLst>
                  <a:ext uri="{FF2B5EF4-FFF2-40B4-BE49-F238E27FC236}">
                    <a16:creationId xmlns:a16="http://schemas.microsoft.com/office/drawing/2014/main" id="{E81F3BEF-DCC4-43AE-8E61-155938345030}"/>
                  </a:ext>
                </a:extLst>
              </p:cNvPr>
              <p:cNvSpPr/>
              <p:nvPr/>
            </p:nvSpPr>
            <p:spPr bwMode="gray">
              <a:xfrm>
                <a:off x="5705626" y="1853293"/>
                <a:ext cx="1443820" cy="1144478"/>
              </a:xfrm>
              <a:prstGeom prst="rect">
                <a:avLst/>
              </a:prstGeom>
              <a:gradFill>
                <a:gsLst>
                  <a:gs pos="1000">
                    <a:srgbClr val="A8A340">
                      <a:alpha val="49000"/>
                    </a:srgbClr>
                  </a:gs>
                  <a:gs pos="100000">
                    <a:srgbClr val="A8A340">
                      <a:alpha val="0"/>
                    </a:srgbClr>
                  </a:gs>
                </a:gsLst>
                <a:lin ang="16200000" scaled="0"/>
              </a:gradFill>
              <a:ln w="25400" algn="ctr">
                <a:noFill/>
                <a:miter lim="800000"/>
                <a:headEnd/>
                <a:tailEnd/>
              </a:ln>
            </p:spPr>
            <p:txBody>
              <a:bodyPr wrap="square" lIns="72000" tIns="72000" rIns="72000" bIns="72000" rtlCol="0" anchor="b" anchorCtr="0"/>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Business process</a:t>
                </a:r>
                <a:b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monitoring </a:t>
                </a:r>
              </a:p>
            </p:txBody>
          </p:sp>
          <p:sp>
            <p:nvSpPr>
              <p:cNvPr id="128" name="Chevron 5">
                <a:extLst>
                  <a:ext uri="{FF2B5EF4-FFF2-40B4-BE49-F238E27FC236}">
                    <a16:creationId xmlns:a16="http://schemas.microsoft.com/office/drawing/2014/main" id="{99A5334F-B140-4BB0-87B0-CA7BD948F6B5}"/>
                  </a:ext>
                </a:extLst>
              </p:cNvPr>
              <p:cNvSpPr/>
              <p:nvPr/>
            </p:nvSpPr>
            <p:spPr bwMode="gray">
              <a:xfrm>
                <a:off x="4170829" y="1853293"/>
                <a:ext cx="1443820" cy="1144478"/>
              </a:xfrm>
              <a:prstGeom prst="rect">
                <a:avLst/>
              </a:prstGeom>
              <a:gradFill>
                <a:gsLst>
                  <a:gs pos="1000">
                    <a:srgbClr val="A8A340">
                      <a:alpha val="49000"/>
                    </a:srgbClr>
                  </a:gs>
                  <a:gs pos="100000">
                    <a:srgbClr val="A8A340">
                      <a:alpha val="0"/>
                    </a:srgbClr>
                  </a:gs>
                </a:gsLst>
                <a:lin ang="16200000" scaled="0"/>
              </a:gradFill>
              <a:ln w="25400" algn="ctr">
                <a:noFill/>
                <a:miter lim="800000"/>
                <a:headEnd/>
                <a:tailEnd/>
              </a:ln>
            </p:spPr>
            <p:txBody>
              <a:bodyPr wrap="square" lIns="72000" tIns="72000" rIns="72000" bIns="72000" rtlCol="0" anchor="b" anchorCtr="0"/>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Integration and </a:t>
                </a:r>
                <a:b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user monitoring</a:t>
                </a:r>
              </a:p>
            </p:txBody>
          </p:sp>
          <p:sp>
            <p:nvSpPr>
              <p:cNvPr id="129" name="Chevron 7">
                <a:extLst>
                  <a:ext uri="{FF2B5EF4-FFF2-40B4-BE49-F238E27FC236}">
                    <a16:creationId xmlns:a16="http://schemas.microsoft.com/office/drawing/2014/main" id="{8D5E7E51-1287-40A8-A00B-A83098AD501A}"/>
                  </a:ext>
                </a:extLst>
              </p:cNvPr>
              <p:cNvSpPr/>
              <p:nvPr/>
            </p:nvSpPr>
            <p:spPr bwMode="gray">
              <a:xfrm>
                <a:off x="2636032" y="1853293"/>
                <a:ext cx="1443820" cy="1144478"/>
              </a:xfrm>
              <a:prstGeom prst="rect">
                <a:avLst/>
              </a:prstGeom>
              <a:gradFill>
                <a:gsLst>
                  <a:gs pos="1000">
                    <a:srgbClr val="A8A340">
                      <a:alpha val="49000"/>
                    </a:srgbClr>
                  </a:gs>
                  <a:gs pos="100000">
                    <a:srgbClr val="A8A340">
                      <a:alpha val="0"/>
                    </a:srgbClr>
                  </a:gs>
                </a:gsLst>
                <a:lin ang="16200000" scaled="0"/>
              </a:gradFill>
              <a:ln w="25400" algn="ctr">
                <a:noFill/>
                <a:miter lim="800000"/>
                <a:headEnd/>
                <a:tailEnd/>
              </a:ln>
            </p:spPr>
            <p:txBody>
              <a:bodyPr wrap="square" lIns="72000" tIns="72000" rIns="72000" bIns="72000" rtlCol="0" anchor="b" anchorCtr="0"/>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Application</a:t>
                </a:r>
                <a:b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monitoring</a:t>
                </a:r>
              </a:p>
            </p:txBody>
          </p:sp>
          <p:sp>
            <p:nvSpPr>
              <p:cNvPr id="130" name="Chevron 9">
                <a:extLst>
                  <a:ext uri="{FF2B5EF4-FFF2-40B4-BE49-F238E27FC236}">
                    <a16:creationId xmlns:a16="http://schemas.microsoft.com/office/drawing/2014/main" id="{0B97B850-7221-4C47-888B-355171D393D0}"/>
                  </a:ext>
                </a:extLst>
              </p:cNvPr>
              <p:cNvSpPr/>
              <p:nvPr/>
            </p:nvSpPr>
            <p:spPr bwMode="gray">
              <a:xfrm>
                <a:off x="7240422" y="1853293"/>
                <a:ext cx="1443820" cy="1144478"/>
              </a:xfrm>
              <a:prstGeom prst="rect">
                <a:avLst/>
              </a:prstGeom>
              <a:gradFill>
                <a:gsLst>
                  <a:gs pos="1000">
                    <a:srgbClr val="A8A340">
                      <a:alpha val="49000"/>
                    </a:srgbClr>
                  </a:gs>
                  <a:gs pos="100000">
                    <a:srgbClr val="A8A340">
                      <a:alpha val="0"/>
                    </a:srgbClr>
                  </a:gs>
                </a:gsLst>
                <a:lin ang="16200000" scaled="0"/>
              </a:gradFill>
              <a:ln w="25400" algn="ctr">
                <a:noFill/>
                <a:miter lim="800000"/>
                <a:headEnd/>
                <a:tailEnd/>
              </a:ln>
            </p:spPr>
            <p:txBody>
              <a:bodyPr wrap="square" lIns="72000" tIns="72000" rIns="72000" bIns="72000" rtlCol="0" anchor="b" anchorCtr="0"/>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Business process </a:t>
                </a:r>
                <a:b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br>
                <a:r>
                  <a:rPr kumimoji="0" lang="en-US" sz="1300" b="0" i="0" u="none" strike="noStrike" kern="0" cap="none" spc="0" normalizeH="0" baseline="0" noProof="0">
                    <a:ln>
                      <a:noFill/>
                    </a:ln>
                    <a:solidFill>
                      <a:srgbClr val="A8A340"/>
                    </a:solidFill>
                    <a:effectLst/>
                    <a:uLnTx/>
                    <a:uFillTx/>
                    <a:latin typeface="Arial"/>
                    <a:ea typeface="Arial Unicode MS" pitchFamily="34" charset="-128"/>
                    <a:cs typeface="Arial Unicode MS" pitchFamily="34" charset="-128"/>
                  </a:rPr>
                  <a:t>improvement</a:t>
                </a:r>
              </a:p>
            </p:txBody>
          </p:sp>
        </p:grpSp>
        <p:grpSp>
          <p:nvGrpSpPr>
            <p:cNvPr id="61" name="Gruppieren 60"/>
            <p:cNvGrpSpPr/>
            <p:nvPr/>
          </p:nvGrpSpPr>
          <p:grpSpPr>
            <a:xfrm>
              <a:off x="16538983" y="5631549"/>
              <a:ext cx="5557193" cy="498111"/>
              <a:chOff x="3213926" y="4317668"/>
              <a:chExt cx="4596894" cy="412036"/>
            </a:xfrm>
          </p:grpSpPr>
          <p:cxnSp>
            <p:nvCxnSpPr>
              <p:cNvPr id="123" name="Straight Connector 87">
                <a:extLst>
                  <a:ext uri="{FF2B5EF4-FFF2-40B4-BE49-F238E27FC236}">
                    <a16:creationId xmlns:a16="http://schemas.microsoft.com/office/drawing/2014/main" id="{BD494193-F21D-4B96-B7F4-2CD41F846E9C}"/>
                  </a:ext>
                </a:extLst>
              </p:cNvPr>
              <p:cNvCxnSpPr>
                <a:cxnSpLocks/>
              </p:cNvCxnSpPr>
              <p:nvPr/>
            </p:nvCxnSpPr>
            <p:spPr>
              <a:xfrm>
                <a:off x="3213926" y="4317668"/>
                <a:ext cx="1520476" cy="0"/>
              </a:xfrm>
              <a:prstGeom prst="line">
                <a:avLst/>
              </a:prstGeom>
              <a:noFill/>
              <a:ln w="9525" cap="flat" cmpd="sng" algn="ctr">
                <a:solidFill>
                  <a:srgbClr val="609A7F"/>
                </a:solidFill>
                <a:prstDash val="solid"/>
                <a:headEnd type="oval" w="sm" len="sm"/>
                <a:tailEnd type="oval" w="sm" len="sm"/>
              </a:ln>
              <a:effectLst/>
            </p:spPr>
          </p:cxnSp>
          <p:cxnSp>
            <p:nvCxnSpPr>
              <p:cNvPr id="124" name="Straight Connector 88">
                <a:extLst>
                  <a:ext uri="{FF2B5EF4-FFF2-40B4-BE49-F238E27FC236}">
                    <a16:creationId xmlns:a16="http://schemas.microsoft.com/office/drawing/2014/main" id="{BAA11F36-240F-4E13-B312-584D1D30837A}"/>
                  </a:ext>
                </a:extLst>
              </p:cNvPr>
              <p:cNvCxnSpPr>
                <a:cxnSpLocks/>
              </p:cNvCxnSpPr>
              <p:nvPr/>
            </p:nvCxnSpPr>
            <p:spPr>
              <a:xfrm>
                <a:off x="4746224" y="4455013"/>
                <a:ext cx="1532298" cy="0"/>
              </a:xfrm>
              <a:prstGeom prst="line">
                <a:avLst/>
              </a:prstGeom>
              <a:noFill/>
              <a:ln w="9525" cap="flat" cmpd="sng" algn="ctr">
                <a:solidFill>
                  <a:srgbClr val="609A7F"/>
                </a:solidFill>
                <a:prstDash val="solid"/>
                <a:headEnd type="oval" w="sm" len="sm"/>
                <a:tailEnd type="oval" w="sm" len="sm"/>
              </a:ln>
              <a:effectLst/>
            </p:spPr>
          </p:cxnSp>
          <p:cxnSp>
            <p:nvCxnSpPr>
              <p:cNvPr id="125" name="Straight Connector 89">
                <a:extLst>
                  <a:ext uri="{FF2B5EF4-FFF2-40B4-BE49-F238E27FC236}">
                    <a16:creationId xmlns:a16="http://schemas.microsoft.com/office/drawing/2014/main" id="{ACE433FA-21EF-4A20-BD16-603DF99D5594}"/>
                  </a:ext>
                </a:extLst>
              </p:cNvPr>
              <p:cNvCxnSpPr>
                <a:cxnSpLocks/>
              </p:cNvCxnSpPr>
              <p:nvPr/>
            </p:nvCxnSpPr>
            <p:spPr>
              <a:xfrm>
                <a:off x="3213930" y="4729704"/>
                <a:ext cx="3064593" cy="0"/>
              </a:xfrm>
              <a:prstGeom prst="line">
                <a:avLst/>
              </a:prstGeom>
              <a:noFill/>
              <a:ln w="9525" cap="flat" cmpd="sng" algn="ctr">
                <a:solidFill>
                  <a:srgbClr val="609A7F"/>
                </a:solidFill>
                <a:prstDash val="solid"/>
                <a:headEnd type="oval" w="sm" len="sm"/>
                <a:tailEnd type="oval" w="sm" len="sm"/>
              </a:ln>
              <a:effectLst/>
            </p:spPr>
          </p:cxnSp>
          <p:cxnSp>
            <p:nvCxnSpPr>
              <p:cNvPr id="126" name="Straight Connector 90">
                <a:extLst>
                  <a:ext uri="{FF2B5EF4-FFF2-40B4-BE49-F238E27FC236}">
                    <a16:creationId xmlns:a16="http://schemas.microsoft.com/office/drawing/2014/main" id="{9C3206B6-474A-4CBE-867F-0626029E1D0A}"/>
                  </a:ext>
                </a:extLst>
              </p:cNvPr>
              <p:cNvCxnSpPr>
                <a:cxnSpLocks/>
              </p:cNvCxnSpPr>
              <p:nvPr/>
            </p:nvCxnSpPr>
            <p:spPr>
              <a:xfrm>
                <a:off x="4746224" y="4592358"/>
                <a:ext cx="3064596" cy="0"/>
              </a:xfrm>
              <a:prstGeom prst="line">
                <a:avLst/>
              </a:prstGeom>
              <a:noFill/>
              <a:ln w="9525" cap="flat" cmpd="sng" algn="ctr">
                <a:solidFill>
                  <a:srgbClr val="609A7F"/>
                </a:solidFill>
                <a:prstDash val="solid"/>
                <a:headEnd type="oval" w="sm" len="sm"/>
                <a:tailEnd type="oval" w="sm" len="sm"/>
              </a:ln>
              <a:effectLst/>
            </p:spPr>
          </p:cxnSp>
        </p:grpSp>
        <p:grpSp>
          <p:nvGrpSpPr>
            <p:cNvPr id="62" name="Gruppieren 61"/>
            <p:cNvGrpSpPr/>
            <p:nvPr/>
          </p:nvGrpSpPr>
          <p:grpSpPr>
            <a:xfrm>
              <a:off x="16538986" y="2739010"/>
              <a:ext cx="5557189" cy="517599"/>
              <a:chOff x="3213929" y="1924968"/>
              <a:chExt cx="4596891" cy="428156"/>
            </a:xfrm>
          </p:grpSpPr>
          <p:cxnSp>
            <p:nvCxnSpPr>
              <p:cNvPr id="120" name="Straight Connector 98">
                <a:extLst>
                  <a:ext uri="{FF2B5EF4-FFF2-40B4-BE49-F238E27FC236}">
                    <a16:creationId xmlns:a16="http://schemas.microsoft.com/office/drawing/2014/main" id="{49A74D9E-CB35-4715-9346-3CF9A2656777}"/>
                  </a:ext>
                </a:extLst>
              </p:cNvPr>
              <p:cNvCxnSpPr>
                <a:cxnSpLocks/>
              </p:cNvCxnSpPr>
              <p:nvPr/>
            </p:nvCxnSpPr>
            <p:spPr>
              <a:xfrm>
                <a:off x="6283521" y="1924968"/>
                <a:ext cx="1527299" cy="0"/>
              </a:xfrm>
              <a:prstGeom prst="line">
                <a:avLst/>
              </a:prstGeom>
              <a:noFill/>
              <a:ln w="9525" cap="flat" cmpd="sng" algn="ctr">
                <a:solidFill>
                  <a:srgbClr val="A8A340"/>
                </a:solidFill>
                <a:prstDash val="solid"/>
                <a:headEnd type="oval" w="sm" len="sm"/>
                <a:tailEnd type="oval" w="sm" len="sm"/>
              </a:ln>
              <a:effectLst/>
            </p:spPr>
          </p:cxnSp>
          <p:cxnSp>
            <p:nvCxnSpPr>
              <p:cNvPr id="121" name="Straight Connector 99">
                <a:extLst>
                  <a:ext uri="{FF2B5EF4-FFF2-40B4-BE49-F238E27FC236}">
                    <a16:creationId xmlns:a16="http://schemas.microsoft.com/office/drawing/2014/main" id="{52983A45-55AA-4179-A78D-11A167ECDDBD}"/>
                  </a:ext>
                </a:extLst>
              </p:cNvPr>
              <p:cNvCxnSpPr>
                <a:cxnSpLocks/>
              </p:cNvCxnSpPr>
              <p:nvPr/>
            </p:nvCxnSpPr>
            <p:spPr>
              <a:xfrm>
                <a:off x="3213929" y="2353124"/>
                <a:ext cx="4596890" cy="0"/>
              </a:xfrm>
              <a:prstGeom prst="line">
                <a:avLst/>
              </a:prstGeom>
              <a:noFill/>
              <a:ln w="9525" cap="flat" cmpd="sng" algn="ctr">
                <a:solidFill>
                  <a:srgbClr val="A8A340"/>
                </a:solidFill>
                <a:prstDash val="solid"/>
                <a:headEnd type="oval" w="sm" len="sm"/>
                <a:tailEnd type="oval" w="sm" len="sm"/>
              </a:ln>
              <a:effectLst/>
            </p:spPr>
          </p:cxnSp>
          <p:cxnSp>
            <p:nvCxnSpPr>
              <p:cNvPr id="122" name="Straight Connector 100">
                <a:extLst>
                  <a:ext uri="{FF2B5EF4-FFF2-40B4-BE49-F238E27FC236}">
                    <a16:creationId xmlns:a16="http://schemas.microsoft.com/office/drawing/2014/main" id="{C4E88A03-08A5-4406-9405-7B29FCFD20F1}"/>
                  </a:ext>
                </a:extLst>
              </p:cNvPr>
              <p:cNvCxnSpPr>
                <a:cxnSpLocks/>
              </p:cNvCxnSpPr>
              <p:nvPr/>
            </p:nvCxnSpPr>
            <p:spPr>
              <a:xfrm>
                <a:off x="4746224" y="2139047"/>
                <a:ext cx="1537296" cy="0"/>
              </a:xfrm>
              <a:prstGeom prst="line">
                <a:avLst/>
              </a:prstGeom>
              <a:noFill/>
              <a:ln w="9525" cap="flat" cmpd="sng" algn="ctr">
                <a:solidFill>
                  <a:srgbClr val="A8A340"/>
                </a:solidFill>
                <a:prstDash val="solid"/>
                <a:headEnd type="oval" w="sm" len="sm"/>
                <a:tailEnd type="oval" w="sm" len="sm"/>
              </a:ln>
              <a:effectLst/>
            </p:spPr>
          </p:cxnSp>
        </p:grpSp>
        <p:grpSp>
          <p:nvGrpSpPr>
            <p:cNvPr id="116" name="Gruppieren 115"/>
            <p:cNvGrpSpPr/>
            <p:nvPr/>
          </p:nvGrpSpPr>
          <p:grpSpPr>
            <a:xfrm>
              <a:off x="15614932" y="4199423"/>
              <a:ext cx="7524340" cy="476713"/>
              <a:chOff x="2386521" y="3025272"/>
              <a:chExt cx="6224112" cy="394336"/>
            </a:xfrm>
          </p:grpSpPr>
          <p:pic>
            <p:nvPicPr>
              <p:cNvPr id="118" name="Picture 14" descr="N:\02 unity-concepts\UC pro event 69013\XYZ_SAP Objects_Guidelines\Shadows\shadow white2.png"/>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flipV="1">
                <a:off x="2386521" y="3025272"/>
                <a:ext cx="6224112" cy="19716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4" descr="N:\02 unity-concepts\UC pro event 69013\XYZ_SAP Objects_Guidelines\Shadows\shadow white2.png"/>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86521" y="3222440"/>
                <a:ext cx="6224112" cy="197168"/>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Freihandform 63"/>
            <p:cNvSpPr/>
            <p:nvPr/>
          </p:nvSpPr>
          <p:spPr bwMode="gray">
            <a:xfrm>
              <a:off x="14482565" y="2401668"/>
              <a:ext cx="8656708" cy="4104604"/>
            </a:xfrm>
            <a:custGeom>
              <a:avLst/>
              <a:gdLst>
                <a:gd name="connsiteX0" fmla="*/ 0 w 7191314"/>
                <a:gd name="connsiteY0" fmla="*/ 2625213 h 3368532"/>
                <a:gd name="connsiteX1" fmla="*/ 0 w 7191314"/>
                <a:gd name="connsiteY1" fmla="*/ 0 h 3368532"/>
                <a:gd name="connsiteX2" fmla="*/ 7191314 w 7191314"/>
                <a:gd name="connsiteY2" fmla="*/ 0 h 3368532"/>
                <a:gd name="connsiteX3" fmla="*/ 7191314 w 7191314"/>
                <a:gd name="connsiteY3" fmla="*/ 3368532 h 3368532"/>
                <a:gd name="connsiteX0" fmla="*/ 0 w 7191314"/>
                <a:gd name="connsiteY0" fmla="*/ 2795085 h 3368532"/>
                <a:gd name="connsiteX1" fmla="*/ 0 w 7191314"/>
                <a:gd name="connsiteY1" fmla="*/ 0 h 3368532"/>
                <a:gd name="connsiteX2" fmla="*/ 7191314 w 7191314"/>
                <a:gd name="connsiteY2" fmla="*/ 0 h 3368532"/>
                <a:gd name="connsiteX3" fmla="*/ 7191314 w 7191314"/>
                <a:gd name="connsiteY3" fmla="*/ 3368532 h 3368532"/>
              </a:gdLst>
              <a:ahLst/>
              <a:cxnLst>
                <a:cxn ang="0">
                  <a:pos x="connsiteX0" y="connsiteY0"/>
                </a:cxn>
                <a:cxn ang="0">
                  <a:pos x="connsiteX1" y="connsiteY1"/>
                </a:cxn>
                <a:cxn ang="0">
                  <a:pos x="connsiteX2" y="connsiteY2"/>
                </a:cxn>
                <a:cxn ang="0">
                  <a:pos x="connsiteX3" y="connsiteY3"/>
                </a:cxn>
              </a:cxnLst>
              <a:rect l="l" t="t" r="r" b="b"/>
              <a:pathLst>
                <a:path w="7191314" h="3368532">
                  <a:moveTo>
                    <a:pt x="0" y="2795085"/>
                  </a:moveTo>
                  <a:lnTo>
                    <a:pt x="0" y="0"/>
                  </a:lnTo>
                  <a:lnTo>
                    <a:pt x="7191314" y="0"/>
                  </a:lnTo>
                  <a:lnTo>
                    <a:pt x="7191314" y="3368532"/>
                  </a:lnTo>
                </a:path>
              </a:pathLst>
            </a:custGeom>
            <a:noFill/>
            <a:ln w="9525" algn="ctr">
              <a:solidFill>
                <a:srgbClr val="FFFFFF"/>
              </a:solidFill>
              <a:miter lim="800000"/>
              <a:headEnd/>
              <a:tailEnd/>
            </a:ln>
          </p:spPr>
          <p:txBody>
            <a:bodyPr lIns="91431" tIns="45715" rIns="91431" bIns="45715"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E4250"/>
                </a:solidFill>
                <a:effectLst/>
                <a:uLnTx/>
                <a:uFillTx/>
                <a:latin typeface="Arial"/>
                <a:ea typeface="+mn-ea"/>
                <a:cs typeface="+mn-cs"/>
              </a:endParaRPr>
            </a:p>
          </p:txBody>
        </p:sp>
        <p:grpSp>
          <p:nvGrpSpPr>
            <p:cNvPr id="65" name="Gruppieren 64"/>
            <p:cNvGrpSpPr/>
            <p:nvPr/>
          </p:nvGrpSpPr>
          <p:grpSpPr>
            <a:xfrm>
              <a:off x="16538986" y="2401669"/>
              <a:ext cx="5557188" cy="1111922"/>
              <a:chOff x="1026109" y="567475"/>
              <a:chExt cx="1057130" cy="756085"/>
            </a:xfrm>
          </p:grpSpPr>
          <p:cxnSp>
            <p:nvCxnSpPr>
              <p:cNvPr id="112" name="Gerade Verbindung 111"/>
              <p:cNvCxnSpPr/>
              <p:nvPr/>
            </p:nvCxnSpPr>
            <p:spPr>
              <a:xfrm rot="16200000">
                <a:off x="1352820" y="945518"/>
                <a:ext cx="756085" cy="0"/>
              </a:xfrm>
              <a:prstGeom prst="line">
                <a:avLst/>
              </a:prstGeom>
              <a:noFill/>
              <a:ln w="12700" cap="rnd" cmpd="sng" algn="ctr">
                <a:gradFill>
                  <a:gsLst>
                    <a:gs pos="65000">
                      <a:srgbClr val="A8A340"/>
                    </a:gs>
                    <a:gs pos="30000">
                      <a:srgbClr val="A8A340"/>
                    </a:gs>
                    <a:gs pos="0">
                      <a:srgbClr val="A8A340">
                        <a:alpha val="0"/>
                      </a:srgbClr>
                    </a:gs>
                    <a:gs pos="99000">
                      <a:srgbClr val="A8A340">
                        <a:alpha val="0"/>
                      </a:srgbClr>
                    </a:gs>
                  </a:gsLst>
                  <a:lin ang="0" scaled="0"/>
                </a:gradFill>
                <a:prstDash val="sysDash"/>
              </a:ln>
              <a:effectLst/>
            </p:spPr>
          </p:cxnSp>
          <p:cxnSp>
            <p:nvCxnSpPr>
              <p:cNvPr id="113" name="Gerade Verbindung 112"/>
              <p:cNvCxnSpPr/>
              <p:nvPr/>
            </p:nvCxnSpPr>
            <p:spPr>
              <a:xfrm rot="16200000">
                <a:off x="1705196" y="945518"/>
                <a:ext cx="756085" cy="0"/>
              </a:xfrm>
              <a:prstGeom prst="line">
                <a:avLst/>
              </a:prstGeom>
              <a:noFill/>
              <a:ln w="12700" cap="rnd" cmpd="sng" algn="ctr">
                <a:gradFill>
                  <a:gsLst>
                    <a:gs pos="65000">
                      <a:srgbClr val="A8A340"/>
                    </a:gs>
                    <a:gs pos="30000">
                      <a:srgbClr val="A8A340"/>
                    </a:gs>
                    <a:gs pos="0">
                      <a:srgbClr val="A8A340">
                        <a:alpha val="0"/>
                      </a:srgbClr>
                    </a:gs>
                    <a:gs pos="99000">
                      <a:srgbClr val="A8A340">
                        <a:alpha val="0"/>
                      </a:srgbClr>
                    </a:gs>
                  </a:gsLst>
                  <a:lin ang="0" scaled="0"/>
                </a:gradFill>
                <a:prstDash val="sysDash"/>
              </a:ln>
              <a:effectLst/>
            </p:spPr>
          </p:cxnSp>
          <p:cxnSp>
            <p:nvCxnSpPr>
              <p:cNvPr id="114" name="Gerade Verbindung 113"/>
              <p:cNvCxnSpPr/>
              <p:nvPr/>
            </p:nvCxnSpPr>
            <p:spPr>
              <a:xfrm rot="16200000">
                <a:off x="648066" y="945518"/>
                <a:ext cx="756085" cy="0"/>
              </a:xfrm>
              <a:prstGeom prst="line">
                <a:avLst/>
              </a:prstGeom>
              <a:noFill/>
              <a:ln w="12700" cap="rnd" cmpd="sng" algn="ctr">
                <a:gradFill>
                  <a:gsLst>
                    <a:gs pos="65000">
                      <a:srgbClr val="A8A340"/>
                    </a:gs>
                    <a:gs pos="30000">
                      <a:srgbClr val="A8A340"/>
                    </a:gs>
                    <a:gs pos="0">
                      <a:srgbClr val="A8A340">
                        <a:alpha val="0"/>
                      </a:srgbClr>
                    </a:gs>
                    <a:gs pos="99000">
                      <a:srgbClr val="A8A340">
                        <a:alpha val="0"/>
                      </a:srgbClr>
                    </a:gs>
                  </a:gsLst>
                  <a:lin ang="0" scaled="0"/>
                </a:gradFill>
                <a:prstDash val="sysDash"/>
              </a:ln>
              <a:effectLst/>
            </p:spPr>
          </p:cxnSp>
          <p:cxnSp>
            <p:nvCxnSpPr>
              <p:cNvPr id="115" name="Gerade Verbindung 114"/>
              <p:cNvCxnSpPr/>
              <p:nvPr/>
            </p:nvCxnSpPr>
            <p:spPr>
              <a:xfrm rot="16200000">
                <a:off x="1000443" y="945518"/>
                <a:ext cx="756085" cy="0"/>
              </a:xfrm>
              <a:prstGeom prst="line">
                <a:avLst/>
              </a:prstGeom>
              <a:noFill/>
              <a:ln w="12700" cap="rnd" cmpd="sng" algn="ctr">
                <a:gradFill>
                  <a:gsLst>
                    <a:gs pos="65000">
                      <a:srgbClr val="A8A340"/>
                    </a:gs>
                    <a:gs pos="30000">
                      <a:srgbClr val="A8A340"/>
                    </a:gs>
                    <a:gs pos="0">
                      <a:srgbClr val="A8A340">
                        <a:alpha val="0"/>
                      </a:srgbClr>
                    </a:gs>
                    <a:gs pos="99000">
                      <a:srgbClr val="A8A340">
                        <a:alpha val="0"/>
                      </a:srgbClr>
                    </a:gs>
                  </a:gsLst>
                  <a:lin ang="0" scaled="0"/>
                </a:gradFill>
                <a:prstDash val="sysDash"/>
              </a:ln>
              <a:effectLst/>
            </p:spPr>
          </p:cxnSp>
        </p:grpSp>
        <p:grpSp>
          <p:nvGrpSpPr>
            <p:cNvPr id="66" name="Gruppieren 65"/>
            <p:cNvGrpSpPr/>
            <p:nvPr/>
          </p:nvGrpSpPr>
          <p:grpSpPr>
            <a:xfrm>
              <a:off x="16538986" y="5422729"/>
              <a:ext cx="5557188" cy="1111922"/>
              <a:chOff x="1026109" y="567475"/>
              <a:chExt cx="1057130" cy="756085"/>
            </a:xfrm>
          </p:grpSpPr>
          <p:cxnSp>
            <p:nvCxnSpPr>
              <p:cNvPr id="108" name="Gerade Verbindung 107"/>
              <p:cNvCxnSpPr/>
              <p:nvPr/>
            </p:nvCxnSpPr>
            <p:spPr>
              <a:xfrm rot="16200000">
                <a:off x="1352820" y="945518"/>
                <a:ext cx="756085" cy="0"/>
              </a:xfrm>
              <a:prstGeom prst="line">
                <a:avLst/>
              </a:prstGeom>
              <a:noFill/>
              <a:ln w="12700" cap="rnd" cmpd="sng" algn="ctr">
                <a:gradFill>
                  <a:gsLst>
                    <a:gs pos="67000">
                      <a:srgbClr val="609A7F"/>
                    </a:gs>
                    <a:gs pos="27000">
                      <a:srgbClr val="609A7F"/>
                    </a:gs>
                    <a:gs pos="0">
                      <a:srgbClr val="609A7F">
                        <a:alpha val="0"/>
                      </a:srgbClr>
                    </a:gs>
                    <a:gs pos="99000">
                      <a:srgbClr val="609A7F">
                        <a:alpha val="0"/>
                      </a:srgbClr>
                    </a:gs>
                  </a:gsLst>
                  <a:lin ang="0" scaled="0"/>
                </a:gradFill>
                <a:prstDash val="sysDash"/>
              </a:ln>
              <a:effectLst/>
            </p:spPr>
          </p:cxnSp>
          <p:cxnSp>
            <p:nvCxnSpPr>
              <p:cNvPr id="109" name="Gerade Verbindung 108"/>
              <p:cNvCxnSpPr/>
              <p:nvPr/>
            </p:nvCxnSpPr>
            <p:spPr>
              <a:xfrm rot="16200000">
                <a:off x="1705196" y="945518"/>
                <a:ext cx="756085" cy="0"/>
              </a:xfrm>
              <a:prstGeom prst="line">
                <a:avLst/>
              </a:prstGeom>
              <a:noFill/>
              <a:ln w="12700" cap="rnd" cmpd="sng" algn="ctr">
                <a:gradFill>
                  <a:gsLst>
                    <a:gs pos="67000">
                      <a:srgbClr val="609A7F"/>
                    </a:gs>
                    <a:gs pos="27000">
                      <a:srgbClr val="609A7F"/>
                    </a:gs>
                    <a:gs pos="0">
                      <a:srgbClr val="609A7F">
                        <a:alpha val="0"/>
                      </a:srgbClr>
                    </a:gs>
                    <a:gs pos="99000">
                      <a:srgbClr val="609A7F">
                        <a:alpha val="0"/>
                      </a:srgbClr>
                    </a:gs>
                  </a:gsLst>
                  <a:lin ang="0" scaled="0"/>
                </a:gradFill>
                <a:prstDash val="sysDash"/>
              </a:ln>
              <a:effectLst/>
            </p:spPr>
          </p:cxnSp>
          <p:cxnSp>
            <p:nvCxnSpPr>
              <p:cNvPr id="110" name="Gerade Verbindung 109"/>
              <p:cNvCxnSpPr/>
              <p:nvPr/>
            </p:nvCxnSpPr>
            <p:spPr>
              <a:xfrm rot="16200000">
                <a:off x="648066" y="945518"/>
                <a:ext cx="756085" cy="0"/>
              </a:xfrm>
              <a:prstGeom prst="line">
                <a:avLst/>
              </a:prstGeom>
              <a:noFill/>
              <a:ln w="12700" cap="rnd" cmpd="sng" algn="ctr">
                <a:gradFill>
                  <a:gsLst>
                    <a:gs pos="67000">
                      <a:srgbClr val="609A7F"/>
                    </a:gs>
                    <a:gs pos="27000">
                      <a:srgbClr val="609A7F"/>
                    </a:gs>
                    <a:gs pos="0">
                      <a:srgbClr val="609A7F">
                        <a:alpha val="0"/>
                      </a:srgbClr>
                    </a:gs>
                    <a:gs pos="99000">
                      <a:srgbClr val="609A7F">
                        <a:alpha val="0"/>
                      </a:srgbClr>
                    </a:gs>
                  </a:gsLst>
                  <a:lin ang="0" scaled="0"/>
                </a:gradFill>
                <a:prstDash val="sysDash"/>
              </a:ln>
              <a:effectLst/>
            </p:spPr>
          </p:cxnSp>
          <p:cxnSp>
            <p:nvCxnSpPr>
              <p:cNvPr id="111" name="Gerade Verbindung 110"/>
              <p:cNvCxnSpPr/>
              <p:nvPr/>
            </p:nvCxnSpPr>
            <p:spPr>
              <a:xfrm rot="16200000">
                <a:off x="1000443" y="945518"/>
                <a:ext cx="756085" cy="0"/>
              </a:xfrm>
              <a:prstGeom prst="line">
                <a:avLst/>
              </a:prstGeom>
              <a:noFill/>
              <a:ln w="12700" cap="rnd" cmpd="sng" algn="ctr">
                <a:gradFill>
                  <a:gsLst>
                    <a:gs pos="67000">
                      <a:srgbClr val="609A7F"/>
                    </a:gs>
                    <a:gs pos="27000">
                      <a:srgbClr val="609A7F"/>
                    </a:gs>
                    <a:gs pos="0">
                      <a:srgbClr val="609A7F">
                        <a:alpha val="0"/>
                      </a:srgbClr>
                    </a:gs>
                    <a:gs pos="99000">
                      <a:srgbClr val="609A7F">
                        <a:alpha val="0"/>
                      </a:srgbClr>
                    </a:gs>
                  </a:gsLst>
                  <a:lin ang="0" scaled="0"/>
                </a:gradFill>
                <a:prstDash val="sysDash"/>
              </a:ln>
              <a:effectLst/>
            </p:spPr>
          </p:cxnSp>
        </p:grpSp>
        <p:grpSp>
          <p:nvGrpSpPr>
            <p:cNvPr id="67" name="Gruppieren 66"/>
            <p:cNvGrpSpPr/>
            <p:nvPr/>
          </p:nvGrpSpPr>
          <p:grpSpPr>
            <a:xfrm>
              <a:off x="24157375" y="3084778"/>
              <a:ext cx="2827067" cy="2830833"/>
              <a:chOff x="10019641" y="2370662"/>
              <a:chExt cx="2338543" cy="2341657"/>
            </a:xfrm>
          </p:grpSpPr>
          <p:sp>
            <p:nvSpPr>
              <p:cNvPr id="100" name="TextBox 46">
                <a:extLst>
                  <a:ext uri="{FF2B5EF4-FFF2-40B4-BE49-F238E27FC236}">
                    <a16:creationId xmlns:a16="http://schemas.microsoft.com/office/drawing/2014/main" id="{AEE5CBBF-7A6A-43B3-A927-06EE1F9C463C}"/>
                  </a:ext>
                </a:extLst>
              </p:cNvPr>
              <p:cNvSpPr txBox="1"/>
              <p:nvPr/>
            </p:nvSpPr>
            <p:spPr>
              <a:xfrm>
                <a:off x="10019641" y="2370662"/>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Monitoring</a:t>
                </a:r>
              </a:p>
            </p:txBody>
          </p:sp>
          <p:sp>
            <p:nvSpPr>
              <p:cNvPr id="101" name="TextBox 47">
                <a:extLst>
                  <a:ext uri="{FF2B5EF4-FFF2-40B4-BE49-F238E27FC236}">
                    <a16:creationId xmlns:a16="http://schemas.microsoft.com/office/drawing/2014/main" id="{460252B8-F1FD-49A9-8C68-A304EC908370}"/>
                  </a:ext>
                </a:extLst>
              </p:cNvPr>
              <p:cNvSpPr txBox="1"/>
              <p:nvPr/>
            </p:nvSpPr>
            <p:spPr>
              <a:xfrm>
                <a:off x="10307673" y="2674407"/>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IT service management</a:t>
                </a:r>
              </a:p>
            </p:txBody>
          </p:sp>
          <p:sp>
            <p:nvSpPr>
              <p:cNvPr id="102" name="TextBox 48">
                <a:extLst>
                  <a:ext uri="{FF2B5EF4-FFF2-40B4-BE49-F238E27FC236}">
                    <a16:creationId xmlns:a16="http://schemas.microsoft.com/office/drawing/2014/main" id="{6CCC3F3E-CB0F-4D67-A3A5-723F506FF868}"/>
                  </a:ext>
                </a:extLst>
              </p:cNvPr>
              <p:cNvSpPr txBox="1"/>
              <p:nvPr/>
            </p:nvSpPr>
            <p:spPr>
              <a:xfrm>
                <a:off x="10487693" y="2978152"/>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People enablement</a:t>
                </a:r>
              </a:p>
            </p:txBody>
          </p:sp>
          <p:sp>
            <p:nvSpPr>
              <p:cNvPr id="103" name="TextBox 49">
                <a:extLst>
                  <a:ext uri="{FF2B5EF4-FFF2-40B4-BE49-F238E27FC236}">
                    <a16:creationId xmlns:a16="http://schemas.microsoft.com/office/drawing/2014/main" id="{E84F9B8A-574A-4AA5-BE9E-FB679447E58D}"/>
                  </a:ext>
                </a:extLst>
              </p:cNvPr>
              <p:cNvSpPr txBox="1"/>
              <p:nvPr/>
            </p:nvSpPr>
            <p:spPr>
              <a:xfrm>
                <a:off x="10559701" y="3281897"/>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Collaboration</a:t>
                </a:r>
              </a:p>
            </p:txBody>
          </p:sp>
          <p:sp>
            <p:nvSpPr>
              <p:cNvPr id="104" name="TextBox 50">
                <a:extLst>
                  <a:ext uri="{FF2B5EF4-FFF2-40B4-BE49-F238E27FC236}">
                    <a16:creationId xmlns:a16="http://schemas.microsoft.com/office/drawing/2014/main" id="{EA5F9784-4DBD-4B3C-998F-AB80D62AFDEB}"/>
                  </a:ext>
                </a:extLst>
              </p:cNvPr>
              <p:cNvSpPr txBox="1"/>
              <p:nvPr/>
            </p:nvSpPr>
            <p:spPr>
              <a:xfrm>
                <a:off x="10559701" y="3585642"/>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Task management</a:t>
                </a:r>
              </a:p>
            </p:txBody>
          </p:sp>
          <p:sp>
            <p:nvSpPr>
              <p:cNvPr id="105" name="TextBox 51">
                <a:extLst>
                  <a:ext uri="{FF2B5EF4-FFF2-40B4-BE49-F238E27FC236}">
                    <a16:creationId xmlns:a16="http://schemas.microsoft.com/office/drawing/2014/main" id="{E7D4CE47-62AD-4D89-99E5-4AD8C6631AC6}"/>
                  </a:ext>
                </a:extLst>
              </p:cNvPr>
              <p:cNvSpPr txBox="1"/>
              <p:nvPr/>
            </p:nvSpPr>
            <p:spPr>
              <a:xfrm>
                <a:off x="10487693" y="3889387"/>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Deployment tools</a:t>
                </a:r>
              </a:p>
            </p:txBody>
          </p:sp>
          <p:sp>
            <p:nvSpPr>
              <p:cNvPr id="106" name="TextBox 52">
                <a:extLst>
                  <a:ext uri="{FF2B5EF4-FFF2-40B4-BE49-F238E27FC236}">
                    <a16:creationId xmlns:a16="http://schemas.microsoft.com/office/drawing/2014/main" id="{9A0873D4-3730-4513-8C46-18671DDF8A56}"/>
                  </a:ext>
                </a:extLst>
              </p:cNvPr>
              <p:cNvSpPr txBox="1"/>
              <p:nvPr/>
            </p:nvSpPr>
            <p:spPr>
              <a:xfrm>
                <a:off x="10307673" y="4193132"/>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Test automation</a:t>
                </a:r>
              </a:p>
            </p:txBody>
          </p:sp>
          <p:sp>
            <p:nvSpPr>
              <p:cNvPr id="107" name="TextBox 53">
                <a:extLst>
                  <a:ext uri="{FF2B5EF4-FFF2-40B4-BE49-F238E27FC236}">
                    <a16:creationId xmlns:a16="http://schemas.microsoft.com/office/drawing/2014/main" id="{2B5C0112-2CBA-4C45-BB35-593734FD4CFE}"/>
                  </a:ext>
                </a:extLst>
              </p:cNvPr>
              <p:cNvSpPr txBox="1"/>
              <p:nvPr/>
            </p:nvSpPr>
            <p:spPr>
              <a:xfrm>
                <a:off x="10019641" y="4496875"/>
                <a:ext cx="1798483" cy="215444"/>
              </a:xfrm>
              <a:prstGeom prst="rect">
                <a:avLst/>
              </a:prstGeom>
              <a:noFill/>
            </p:spPr>
            <p:txBody>
              <a:bodyPr wrap="none" lIns="0" tIns="0" rIns="0" bIns="0" rtlCol="0" anchor="ctr" anchorCtr="0">
                <a:noAutofit/>
              </a:bodyPr>
              <a:lstStyle/>
              <a:p>
                <a:pPr marL="0" marR="0" lvl="0" indent="0" algn="l"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Document management</a:t>
                </a:r>
              </a:p>
            </p:txBody>
          </p:sp>
        </p:grpSp>
        <p:sp>
          <p:nvSpPr>
            <p:cNvPr id="68" name="Ellipse 67"/>
            <p:cNvSpPr/>
            <p:nvPr/>
          </p:nvSpPr>
          <p:spPr bwMode="gray">
            <a:xfrm>
              <a:off x="23071862" y="6429704"/>
              <a:ext cx="130576" cy="130576"/>
            </a:xfrm>
            <a:prstGeom prst="ellipse">
              <a:avLst/>
            </a:prstGeom>
            <a:solidFill>
              <a:schemeClr val="bg1"/>
            </a:solidFill>
            <a:ln w="12700" algn="ctr">
              <a:solidFill>
                <a:srgbClr val="FFFFFF"/>
              </a:solidFill>
              <a:miter lim="800000"/>
              <a:headEnd/>
              <a:tailEnd/>
            </a:ln>
          </p:spPr>
          <p:txBody>
            <a:bodyPr lIns="89990" tIns="71993" rIns="89990" bIns="71993"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69" name="Ellipse 68"/>
            <p:cNvSpPr/>
            <p:nvPr/>
          </p:nvSpPr>
          <p:spPr bwMode="gray">
            <a:xfrm>
              <a:off x="14417277" y="5732298"/>
              <a:ext cx="130576" cy="130576"/>
            </a:xfrm>
            <a:prstGeom prst="ellipse">
              <a:avLst/>
            </a:prstGeom>
            <a:solidFill>
              <a:schemeClr val="bg1"/>
            </a:solidFill>
            <a:ln w="12700" algn="ctr">
              <a:solidFill>
                <a:srgbClr val="FFFFFF"/>
              </a:solidFill>
              <a:miter lim="800000"/>
              <a:headEnd/>
              <a:tailEnd/>
            </a:ln>
          </p:spPr>
          <p:txBody>
            <a:bodyPr lIns="89990" tIns="71993" rIns="89990" bIns="71993"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cxnSp>
          <p:nvCxnSpPr>
            <p:cNvPr id="70" name="Gerade Verbindung 69"/>
            <p:cNvCxnSpPr/>
            <p:nvPr/>
          </p:nvCxnSpPr>
          <p:spPr>
            <a:xfrm>
              <a:off x="14625030" y="4035923"/>
              <a:ext cx="7746062" cy="0"/>
            </a:xfrm>
            <a:prstGeom prst="line">
              <a:avLst/>
            </a:prstGeom>
            <a:noFill/>
            <a:ln w="9525" cap="rnd" cmpd="sng" algn="ctr">
              <a:gradFill>
                <a:gsLst>
                  <a:gs pos="0">
                    <a:srgbClr val="A8A340"/>
                  </a:gs>
                  <a:gs pos="100000">
                    <a:srgbClr val="A8A340">
                      <a:alpha val="0"/>
                    </a:srgbClr>
                  </a:gs>
                </a:gsLst>
                <a:lin ang="0" scaled="0"/>
              </a:gradFill>
              <a:prstDash val="solid"/>
            </a:ln>
            <a:effectLst/>
          </p:spPr>
        </p:cxnSp>
        <p:cxnSp>
          <p:nvCxnSpPr>
            <p:cNvPr id="71" name="Gerade Verbindung 70"/>
            <p:cNvCxnSpPr/>
            <p:nvPr/>
          </p:nvCxnSpPr>
          <p:spPr>
            <a:xfrm>
              <a:off x="14625030" y="4888572"/>
              <a:ext cx="7746062" cy="0"/>
            </a:xfrm>
            <a:prstGeom prst="line">
              <a:avLst/>
            </a:prstGeom>
            <a:noFill/>
            <a:ln w="9525" cap="rnd" cmpd="sng" algn="ctr">
              <a:gradFill>
                <a:gsLst>
                  <a:gs pos="0">
                    <a:srgbClr val="609A7F"/>
                  </a:gs>
                  <a:gs pos="100000">
                    <a:srgbClr val="609A7F">
                      <a:alpha val="0"/>
                    </a:srgbClr>
                  </a:gs>
                </a:gsLst>
                <a:lin ang="0" scaled="0"/>
              </a:gradFill>
              <a:prstDash val="solid"/>
            </a:ln>
            <a:effectLst/>
          </p:spPr>
        </p:cxnSp>
        <p:sp>
          <p:nvSpPr>
            <p:cNvPr id="72" name="Ellipse 71"/>
            <p:cNvSpPr/>
            <p:nvPr/>
          </p:nvSpPr>
          <p:spPr bwMode="gray">
            <a:xfrm flipH="1">
              <a:off x="22528299" y="3899150"/>
              <a:ext cx="1202088" cy="1202087"/>
            </a:xfrm>
            <a:prstGeom prst="ellipse">
              <a:avLst/>
            </a:prstGeom>
            <a:solidFill>
              <a:schemeClr val="bg1"/>
            </a:solidFill>
            <a:ln w="12700" algn="ctr">
              <a:solidFill>
                <a:schemeClr val="tx1"/>
              </a:solidFill>
              <a:miter lim="800000"/>
              <a:headEnd/>
              <a:tailEnd/>
            </a:ln>
          </p:spPr>
          <p:txBody>
            <a:bodyPr lIns="89990" tIns="71993" rIns="89990" bIns="71993"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73" name="TextBox 44">
              <a:extLst>
                <a:ext uri="{FF2B5EF4-FFF2-40B4-BE49-F238E27FC236}">
                  <a16:creationId xmlns:a16="http://schemas.microsoft.com/office/drawing/2014/main" id="{642F71AA-F816-4FD1-9477-4AAE1AFE3B88}"/>
                </a:ext>
              </a:extLst>
            </p:cNvPr>
            <p:cNvSpPr txBox="1"/>
            <p:nvPr/>
          </p:nvSpPr>
          <p:spPr>
            <a:xfrm>
              <a:off x="22652627" y="4276950"/>
              <a:ext cx="953433" cy="446486"/>
            </a:xfrm>
            <a:prstGeom prst="rect">
              <a:avLst/>
            </a:prstGeom>
            <a:noFill/>
          </p:spPr>
          <p:txBody>
            <a:bodyPr wrap="none" lIns="0" tIns="0" rIns="0" bIns="0" rtlCol="0" anchor="ctr" anchorCtr="0">
              <a:noAutofit/>
            </a:bodyPr>
            <a:lstStyle/>
            <a:p>
              <a:pPr marL="0" marR="0" lvl="0" indent="0" algn="ctr"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mn-cs"/>
                </a:rPr>
                <a:t>API hub</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endParaRPr>
            </a:p>
          </p:txBody>
        </p:sp>
        <p:sp>
          <p:nvSpPr>
            <p:cNvPr id="74" name="Bogen 73"/>
            <p:cNvSpPr/>
            <p:nvPr/>
          </p:nvSpPr>
          <p:spPr bwMode="gray">
            <a:xfrm flipH="1">
              <a:off x="21626959" y="2997809"/>
              <a:ext cx="3004774" cy="3004769"/>
            </a:xfrm>
            <a:prstGeom prst="arc">
              <a:avLst>
                <a:gd name="adj1" fmla="val 5351824"/>
                <a:gd name="adj2" fmla="val 16231819"/>
              </a:avLst>
            </a:prstGeom>
            <a:noFill/>
            <a:ln w="9525" cap="rnd" cmpd="sng" algn="ctr">
              <a:gradFill>
                <a:gsLst>
                  <a:gs pos="71000">
                    <a:schemeClr val="tx1"/>
                  </a:gs>
                  <a:gs pos="28000">
                    <a:schemeClr val="tx1"/>
                  </a:gs>
                  <a:gs pos="0">
                    <a:schemeClr val="tx1">
                      <a:alpha val="0"/>
                    </a:schemeClr>
                  </a:gs>
                  <a:gs pos="99000">
                    <a:schemeClr val="tx1">
                      <a:alpha val="0"/>
                    </a:schemeClr>
                  </a:gs>
                </a:gsLst>
                <a:lin ang="5400000" scaled="0"/>
              </a:gradFill>
              <a:prstDash val="solid"/>
            </a:ln>
            <a:effectLst/>
          </p:spPr>
          <p:txBody>
            <a:bodyPr lIns="89990" tIns="71993" rIns="89990" bIns="71993"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nvGrpSpPr>
            <p:cNvPr id="75" name="Gruppieren 74"/>
            <p:cNvGrpSpPr/>
            <p:nvPr/>
          </p:nvGrpSpPr>
          <p:grpSpPr>
            <a:xfrm>
              <a:off x="23844836" y="3149715"/>
              <a:ext cx="840841" cy="2706978"/>
              <a:chOff x="9257306" y="2264702"/>
              <a:chExt cx="695541" cy="2239204"/>
            </a:xfrm>
            <a:solidFill>
              <a:schemeClr val="bg1"/>
            </a:solidFill>
          </p:grpSpPr>
          <p:grpSp>
            <p:nvGrpSpPr>
              <p:cNvPr id="90" name="Gruppieren 89"/>
              <p:cNvGrpSpPr/>
              <p:nvPr/>
            </p:nvGrpSpPr>
            <p:grpSpPr>
              <a:xfrm>
                <a:off x="9257306" y="2264702"/>
                <a:ext cx="695541" cy="1020906"/>
                <a:chOff x="9257306" y="2264702"/>
                <a:chExt cx="695541" cy="1020906"/>
              </a:xfrm>
              <a:grpFill/>
            </p:grpSpPr>
            <p:sp>
              <p:nvSpPr>
                <p:cNvPr id="96" name="Ellipse 95"/>
                <p:cNvSpPr/>
                <p:nvPr/>
              </p:nvSpPr>
              <p:spPr bwMode="gray">
                <a:xfrm>
                  <a:off x="9257306" y="2264702"/>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7" name="Ellipse 96"/>
                <p:cNvSpPr/>
                <p:nvPr/>
              </p:nvSpPr>
              <p:spPr bwMode="gray">
                <a:xfrm>
                  <a:off x="9600860" y="2568447"/>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8" name="Ellipse 97"/>
                <p:cNvSpPr/>
                <p:nvPr/>
              </p:nvSpPr>
              <p:spPr bwMode="gray">
                <a:xfrm>
                  <a:off x="9767614" y="2872192"/>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9" name="Ellipse 98"/>
                <p:cNvSpPr/>
                <p:nvPr/>
              </p:nvSpPr>
              <p:spPr bwMode="gray">
                <a:xfrm>
                  <a:off x="9844835" y="3177596"/>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grpSp>
            <p:nvGrpSpPr>
              <p:cNvPr id="91" name="Gruppieren 90"/>
              <p:cNvGrpSpPr/>
              <p:nvPr/>
            </p:nvGrpSpPr>
            <p:grpSpPr>
              <a:xfrm flipV="1">
                <a:off x="9257306" y="3483000"/>
                <a:ext cx="695541" cy="1020906"/>
                <a:chOff x="9257306" y="2264702"/>
                <a:chExt cx="695541" cy="1020906"/>
              </a:xfrm>
              <a:grpFill/>
            </p:grpSpPr>
            <p:sp>
              <p:nvSpPr>
                <p:cNvPr id="92" name="Ellipse 91"/>
                <p:cNvSpPr/>
                <p:nvPr/>
              </p:nvSpPr>
              <p:spPr bwMode="gray">
                <a:xfrm>
                  <a:off x="9257306" y="2264702"/>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3" name="Ellipse 92"/>
                <p:cNvSpPr/>
                <p:nvPr/>
              </p:nvSpPr>
              <p:spPr bwMode="gray">
                <a:xfrm>
                  <a:off x="9600860" y="2568447"/>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4" name="Ellipse 93"/>
                <p:cNvSpPr/>
                <p:nvPr/>
              </p:nvSpPr>
              <p:spPr bwMode="gray">
                <a:xfrm>
                  <a:off x="9767614" y="2872192"/>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95" name="Ellipse 94"/>
                <p:cNvSpPr/>
                <p:nvPr/>
              </p:nvSpPr>
              <p:spPr bwMode="gray">
                <a:xfrm>
                  <a:off x="9844835" y="3177596"/>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grpSp>
        <p:grpSp>
          <p:nvGrpSpPr>
            <p:cNvPr id="76" name="Gruppieren 75"/>
            <p:cNvGrpSpPr/>
            <p:nvPr/>
          </p:nvGrpSpPr>
          <p:grpSpPr>
            <a:xfrm>
              <a:off x="23071862" y="3818822"/>
              <a:ext cx="678710" cy="1368763"/>
              <a:chOff x="21074731" y="3573934"/>
              <a:chExt cx="561427" cy="1132237"/>
            </a:xfrm>
          </p:grpSpPr>
          <p:grpSp>
            <p:nvGrpSpPr>
              <p:cNvPr id="78" name="Gruppieren 77"/>
              <p:cNvGrpSpPr/>
              <p:nvPr/>
            </p:nvGrpSpPr>
            <p:grpSpPr>
              <a:xfrm>
                <a:off x="21074731" y="3573934"/>
                <a:ext cx="108012" cy="1132237"/>
                <a:chOff x="8617904" y="2818186"/>
                <a:chExt cx="108012" cy="1132236"/>
              </a:xfrm>
              <a:solidFill>
                <a:schemeClr val="bg1"/>
              </a:solidFill>
            </p:grpSpPr>
            <p:sp>
              <p:nvSpPr>
                <p:cNvPr id="88" name="Ellipse 87"/>
                <p:cNvSpPr/>
                <p:nvPr/>
              </p:nvSpPr>
              <p:spPr bwMode="gray">
                <a:xfrm>
                  <a:off x="8617904" y="2818186"/>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9" name="Ellipse 88"/>
                <p:cNvSpPr/>
                <p:nvPr/>
              </p:nvSpPr>
              <p:spPr bwMode="gray">
                <a:xfrm>
                  <a:off x="8617904" y="3842410"/>
                  <a:ext cx="108012" cy="108012"/>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grpSp>
            <p:nvGrpSpPr>
              <p:cNvPr id="79" name="Gruppieren 78"/>
              <p:cNvGrpSpPr/>
              <p:nvPr/>
            </p:nvGrpSpPr>
            <p:grpSpPr>
              <a:xfrm>
                <a:off x="21351891" y="3687648"/>
                <a:ext cx="284267" cy="901821"/>
                <a:chOff x="8890302" y="2931900"/>
                <a:chExt cx="284267" cy="901821"/>
              </a:xfrm>
              <a:solidFill>
                <a:schemeClr val="bg1"/>
              </a:solidFill>
            </p:grpSpPr>
            <p:sp>
              <p:nvSpPr>
                <p:cNvPr id="80" name="Ellipse 79"/>
                <p:cNvSpPr/>
                <p:nvPr/>
              </p:nvSpPr>
              <p:spPr bwMode="gray">
                <a:xfrm>
                  <a:off x="8890302" y="2931900"/>
                  <a:ext cx="49220"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1" name="Ellipse 80"/>
                <p:cNvSpPr/>
                <p:nvPr/>
              </p:nvSpPr>
              <p:spPr bwMode="gray">
                <a:xfrm>
                  <a:off x="9027744" y="3053416"/>
                  <a:ext cx="49220"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2" name="Ellipse 81"/>
                <p:cNvSpPr/>
                <p:nvPr/>
              </p:nvSpPr>
              <p:spPr bwMode="gray">
                <a:xfrm>
                  <a:off x="9094456" y="3174932"/>
                  <a:ext cx="49220"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3" name="Ellipse 82"/>
                <p:cNvSpPr/>
                <p:nvPr/>
              </p:nvSpPr>
              <p:spPr bwMode="gray">
                <a:xfrm>
                  <a:off x="9125349" y="3297112"/>
                  <a:ext cx="49220"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4" name="Ellipse 83"/>
                <p:cNvSpPr/>
                <p:nvPr/>
              </p:nvSpPr>
              <p:spPr bwMode="gray">
                <a:xfrm flipV="1">
                  <a:off x="8890303" y="3784503"/>
                  <a:ext cx="49218"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5" name="Ellipse 84"/>
                <p:cNvSpPr/>
                <p:nvPr/>
              </p:nvSpPr>
              <p:spPr bwMode="gray">
                <a:xfrm flipV="1">
                  <a:off x="9027745" y="3662987"/>
                  <a:ext cx="49218"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6" name="Ellipse 85"/>
                <p:cNvSpPr/>
                <p:nvPr/>
              </p:nvSpPr>
              <p:spPr bwMode="gray">
                <a:xfrm flipV="1">
                  <a:off x="9094457" y="3541471"/>
                  <a:ext cx="49218"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87" name="Ellipse 86"/>
                <p:cNvSpPr/>
                <p:nvPr/>
              </p:nvSpPr>
              <p:spPr bwMode="gray">
                <a:xfrm flipV="1">
                  <a:off x="9125350" y="3419291"/>
                  <a:ext cx="49218" cy="49218"/>
                </a:xfrm>
                <a:prstGeom prst="ellipse">
                  <a:avLst/>
                </a:prstGeom>
                <a:grpFill/>
                <a:ln w="12700" algn="ctr">
                  <a:solidFill>
                    <a:schemeClr val="tx1"/>
                  </a:solidFill>
                  <a:miter lim="800000"/>
                  <a:headEnd/>
                  <a:tailEnd/>
                </a:ln>
              </p:spPr>
              <p:txBody>
                <a:bodyPr lIns="90000" tIns="72000" rIns="90000" bIns="72000" rtlCol="0" anchor="ctr"/>
                <a:lstStyle/>
                <a:p>
                  <a:pPr marL="0" marR="0" lvl="0" indent="0" algn="ctr" defTabSz="914399" rtl="0" eaLnBrk="1" fontAlgn="base" latinLnBrk="0" hangingPunct="1">
                    <a:lnSpc>
                      <a:spcPct val="100000"/>
                    </a:lnSpc>
                    <a:spcBef>
                      <a:spcPct val="50000"/>
                    </a:spcBef>
                    <a:spcAft>
                      <a:spcPct val="0"/>
                    </a:spcAft>
                    <a:buClr>
                      <a:srgbClr val="F0AB00"/>
                    </a:buClr>
                    <a:buSzPct val="80000"/>
                    <a:buFontTx/>
                    <a:buNone/>
                    <a:tabLst/>
                    <a:defRPr/>
                  </a:pP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grpSp>
        <p:cxnSp>
          <p:nvCxnSpPr>
            <p:cNvPr id="77" name="Gerade Verbindung 76"/>
            <p:cNvCxnSpPr/>
            <p:nvPr/>
          </p:nvCxnSpPr>
          <p:spPr>
            <a:xfrm>
              <a:off x="23330090" y="2401669"/>
              <a:ext cx="3371916" cy="0"/>
            </a:xfrm>
            <a:prstGeom prst="line">
              <a:avLst/>
            </a:prstGeom>
            <a:noFill/>
            <a:ln w="9525" cap="rnd" cmpd="sng" algn="ctr">
              <a:solidFill>
                <a:schemeClr val="tx1"/>
              </a:solidFill>
              <a:prstDash val="solid"/>
            </a:ln>
            <a:effectLst/>
          </p:spPr>
        </p:cxnSp>
      </p:grpSp>
      <p:sp>
        <p:nvSpPr>
          <p:cNvPr id="135" name="TextBox 35">
            <a:extLst>
              <a:ext uri="{FF2B5EF4-FFF2-40B4-BE49-F238E27FC236}">
                <a16:creationId xmlns:a16="http://schemas.microsoft.com/office/drawing/2014/main" id="{6A945EAB-A6C1-4455-BC43-D06A2C83ED26}"/>
              </a:ext>
            </a:extLst>
          </p:cNvPr>
          <p:cNvSpPr txBox="1"/>
          <p:nvPr/>
        </p:nvSpPr>
        <p:spPr>
          <a:xfrm>
            <a:off x="1180127" y="1695641"/>
            <a:ext cx="1810275" cy="356249"/>
          </a:xfrm>
          <a:prstGeom prst="round2SameRect">
            <a:avLst>
              <a:gd name="adj1" fmla="val 21343"/>
              <a:gd name="adj2" fmla="val 0"/>
            </a:avLst>
          </a:prstGeom>
          <a:solidFill>
            <a:schemeClr val="bg1"/>
          </a:solidFill>
          <a:ln>
            <a:solidFill>
              <a:schemeClr val="tx1"/>
            </a:solidFill>
          </a:ln>
        </p:spPr>
        <p:txBody>
          <a:bodyPr wrap="square" lIns="0" tIns="0" rIns="0" bIns="0" rtlCol="0" anchor="ctr" anchorCtr="0">
            <a:noAutofit/>
          </a:bodyPr>
          <a:lstStyle/>
          <a:p>
            <a:pPr marL="0" marR="0" lvl="0" indent="0" algn="ctr"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Functionalities</a:t>
            </a:r>
          </a:p>
        </p:txBody>
      </p:sp>
      <p:sp>
        <p:nvSpPr>
          <p:cNvPr id="136" name="TextBox 35">
            <a:extLst>
              <a:ext uri="{FF2B5EF4-FFF2-40B4-BE49-F238E27FC236}">
                <a16:creationId xmlns:a16="http://schemas.microsoft.com/office/drawing/2014/main" id="{6A945EAB-A6C1-4455-BC43-D06A2C83ED26}"/>
              </a:ext>
            </a:extLst>
          </p:cNvPr>
          <p:cNvSpPr txBox="1"/>
          <p:nvPr/>
        </p:nvSpPr>
        <p:spPr>
          <a:xfrm>
            <a:off x="8869822" y="1695641"/>
            <a:ext cx="2067685" cy="356249"/>
          </a:xfrm>
          <a:prstGeom prst="round2SameRect">
            <a:avLst>
              <a:gd name="adj1" fmla="val 21343"/>
              <a:gd name="adj2" fmla="val 0"/>
            </a:avLst>
          </a:prstGeom>
          <a:solidFill>
            <a:schemeClr val="bg1"/>
          </a:solidFill>
          <a:ln>
            <a:solidFill>
              <a:schemeClr val="tx1"/>
            </a:solidFill>
          </a:ln>
        </p:spPr>
        <p:txBody>
          <a:bodyPr wrap="square" lIns="0" tIns="0" rIns="0" bIns="0" rtlCol="0" anchor="ctr" anchorCtr="0">
            <a:noAutofit/>
          </a:bodyPr>
          <a:lstStyle/>
          <a:p>
            <a:pPr marL="0" marR="0" lvl="0" indent="0" algn="ctr" defTabSz="1088430" rtl="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Integrates with…</a:t>
            </a:r>
          </a:p>
        </p:txBody>
      </p:sp>
      <p:grpSp>
        <p:nvGrpSpPr>
          <p:cNvPr id="158" name="Group 5"/>
          <p:cNvGrpSpPr>
            <a:grpSpLocks noChangeAspect="1"/>
          </p:cNvGrpSpPr>
          <p:nvPr/>
        </p:nvGrpSpPr>
        <p:grpSpPr bwMode="auto">
          <a:xfrm>
            <a:off x="5148508" y="1079903"/>
            <a:ext cx="1860097" cy="971987"/>
            <a:chOff x="3305" y="1337"/>
            <a:chExt cx="1131" cy="591"/>
          </a:xfrm>
        </p:grpSpPr>
        <p:sp>
          <p:nvSpPr>
            <p:cNvPr id="159" name="Freeform 6"/>
            <p:cNvSpPr>
              <a:spLocks noEditPoints="1"/>
            </p:cNvSpPr>
            <p:nvPr/>
          </p:nvSpPr>
          <p:spPr bwMode="auto">
            <a:xfrm>
              <a:off x="3665" y="1572"/>
              <a:ext cx="386" cy="229"/>
            </a:xfrm>
            <a:custGeom>
              <a:avLst/>
              <a:gdLst>
                <a:gd name="T0" fmla="*/ 146 w 2272"/>
                <a:gd name="T1" fmla="*/ 0 h 1348"/>
                <a:gd name="T2" fmla="*/ 2125 w 2272"/>
                <a:gd name="T3" fmla="*/ 0 h 1348"/>
                <a:gd name="T4" fmla="*/ 2139 w 2272"/>
                <a:gd name="T5" fmla="*/ 0 h 1348"/>
                <a:gd name="T6" fmla="*/ 2154 w 2272"/>
                <a:gd name="T7" fmla="*/ 2 h 1348"/>
                <a:gd name="T8" fmla="*/ 2168 w 2272"/>
                <a:gd name="T9" fmla="*/ 6 h 1348"/>
                <a:gd name="T10" fmla="*/ 2182 w 2272"/>
                <a:gd name="T11" fmla="*/ 11 h 1348"/>
                <a:gd name="T12" fmla="*/ 2194 w 2272"/>
                <a:gd name="T13" fmla="*/ 17 h 1348"/>
                <a:gd name="T14" fmla="*/ 2206 w 2272"/>
                <a:gd name="T15" fmla="*/ 24 h 1348"/>
                <a:gd name="T16" fmla="*/ 2218 w 2272"/>
                <a:gd name="T17" fmla="*/ 33 h 1348"/>
                <a:gd name="T18" fmla="*/ 2228 w 2272"/>
                <a:gd name="T19" fmla="*/ 42 h 1348"/>
                <a:gd name="T20" fmla="*/ 2238 w 2272"/>
                <a:gd name="T21" fmla="*/ 53 h 1348"/>
                <a:gd name="T22" fmla="*/ 2246 w 2272"/>
                <a:gd name="T23" fmla="*/ 64 h 1348"/>
                <a:gd name="T24" fmla="*/ 2253 w 2272"/>
                <a:gd name="T25" fmla="*/ 76 h 1348"/>
                <a:gd name="T26" fmla="*/ 2260 w 2272"/>
                <a:gd name="T27" fmla="*/ 89 h 1348"/>
                <a:gd name="T28" fmla="*/ 2264 w 2272"/>
                <a:gd name="T29" fmla="*/ 102 h 1348"/>
                <a:gd name="T30" fmla="*/ 2268 w 2272"/>
                <a:gd name="T31" fmla="*/ 116 h 1348"/>
                <a:gd name="T32" fmla="*/ 2271 w 2272"/>
                <a:gd name="T33" fmla="*/ 131 h 1348"/>
                <a:gd name="T34" fmla="*/ 2272 w 2272"/>
                <a:gd name="T35" fmla="*/ 146 h 1348"/>
                <a:gd name="T36" fmla="*/ 2272 w 2272"/>
                <a:gd name="T37" fmla="*/ 1348 h 1348"/>
                <a:gd name="T38" fmla="*/ 0 w 2272"/>
                <a:gd name="T39" fmla="*/ 1187 h 1348"/>
                <a:gd name="T40" fmla="*/ 0 w 2272"/>
                <a:gd name="T41" fmla="*/ 146 h 1348"/>
                <a:gd name="T42" fmla="*/ 0 w 2272"/>
                <a:gd name="T43" fmla="*/ 131 h 1348"/>
                <a:gd name="T44" fmla="*/ 3 w 2272"/>
                <a:gd name="T45" fmla="*/ 116 h 1348"/>
                <a:gd name="T46" fmla="*/ 6 w 2272"/>
                <a:gd name="T47" fmla="*/ 102 h 1348"/>
                <a:gd name="T48" fmla="*/ 11 w 2272"/>
                <a:gd name="T49" fmla="*/ 89 h 1348"/>
                <a:gd name="T50" fmla="*/ 18 w 2272"/>
                <a:gd name="T51" fmla="*/ 76 h 1348"/>
                <a:gd name="T52" fmla="*/ 25 w 2272"/>
                <a:gd name="T53" fmla="*/ 64 h 1348"/>
                <a:gd name="T54" fmla="*/ 33 w 2272"/>
                <a:gd name="T55" fmla="*/ 53 h 1348"/>
                <a:gd name="T56" fmla="*/ 42 w 2272"/>
                <a:gd name="T57" fmla="*/ 42 h 1348"/>
                <a:gd name="T58" fmla="*/ 53 w 2272"/>
                <a:gd name="T59" fmla="*/ 33 h 1348"/>
                <a:gd name="T60" fmla="*/ 64 w 2272"/>
                <a:gd name="T61" fmla="*/ 24 h 1348"/>
                <a:gd name="T62" fmla="*/ 76 w 2272"/>
                <a:gd name="T63" fmla="*/ 17 h 1348"/>
                <a:gd name="T64" fmla="*/ 89 w 2272"/>
                <a:gd name="T65" fmla="*/ 11 h 1348"/>
                <a:gd name="T66" fmla="*/ 103 w 2272"/>
                <a:gd name="T67" fmla="*/ 6 h 1348"/>
                <a:gd name="T68" fmla="*/ 117 w 2272"/>
                <a:gd name="T69" fmla="*/ 2 h 1348"/>
                <a:gd name="T70" fmla="*/ 131 w 2272"/>
                <a:gd name="T71" fmla="*/ 0 h 1348"/>
                <a:gd name="T72" fmla="*/ 146 w 2272"/>
                <a:gd name="T73" fmla="*/ 0 h 1348"/>
                <a:gd name="T74" fmla="*/ 146 w 2272"/>
                <a:gd name="T75"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2" h="1348">
                  <a:moveTo>
                    <a:pt x="146" y="0"/>
                  </a:moveTo>
                  <a:lnTo>
                    <a:pt x="2125" y="0"/>
                  </a:lnTo>
                  <a:lnTo>
                    <a:pt x="2139" y="0"/>
                  </a:lnTo>
                  <a:lnTo>
                    <a:pt x="2154" y="2"/>
                  </a:lnTo>
                  <a:lnTo>
                    <a:pt x="2168" y="6"/>
                  </a:lnTo>
                  <a:lnTo>
                    <a:pt x="2182" y="11"/>
                  </a:lnTo>
                  <a:lnTo>
                    <a:pt x="2194" y="17"/>
                  </a:lnTo>
                  <a:lnTo>
                    <a:pt x="2206" y="24"/>
                  </a:lnTo>
                  <a:lnTo>
                    <a:pt x="2218" y="33"/>
                  </a:lnTo>
                  <a:lnTo>
                    <a:pt x="2228" y="42"/>
                  </a:lnTo>
                  <a:lnTo>
                    <a:pt x="2238" y="53"/>
                  </a:lnTo>
                  <a:lnTo>
                    <a:pt x="2246" y="64"/>
                  </a:lnTo>
                  <a:lnTo>
                    <a:pt x="2253" y="76"/>
                  </a:lnTo>
                  <a:lnTo>
                    <a:pt x="2260" y="89"/>
                  </a:lnTo>
                  <a:lnTo>
                    <a:pt x="2264" y="102"/>
                  </a:lnTo>
                  <a:lnTo>
                    <a:pt x="2268" y="116"/>
                  </a:lnTo>
                  <a:lnTo>
                    <a:pt x="2271" y="131"/>
                  </a:lnTo>
                  <a:lnTo>
                    <a:pt x="2272" y="146"/>
                  </a:lnTo>
                  <a:lnTo>
                    <a:pt x="2272" y="1348"/>
                  </a:lnTo>
                  <a:moveTo>
                    <a:pt x="0" y="1187"/>
                  </a:moveTo>
                  <a:lnTo>
                    <a:pt x="0" y="146"/>
                  </a:lnTo>
                  <a:lnTo>
                    <a:pt x="0" y="131"/>
                  </a:lnTo>
                  <a:lnTo>
                    <a:pt x="3" y="116"/>
                  </a:lnTo>
                  <a:lnTo>
                    <a:pt x="6" y="102"/>
                  </a:lnTo>
                  <a:lnTo>
                    <a:pt x="11" y="89"/>
                  </a:lnTo>
                  <a:lnTo>
                    <a:pt x="18" y="76"/>
                  </a:lnTo>
                  <a:lnTo>
                    <a:pt x="25" y="64"/>
                  </a:lnTo>
                  <a:lnTo>
                    <a:pt x="33" y="53"/>
                  </a:lnTo>
                  <a:lnTo>
                    <a:pt x="42" y="42"/>
                  </a:lnTo>
                  <a:lnTo>
                    <a:pt x="53" y="33"/>
                  </a:lnTo>
                  <a:lnTo>
                    <a:pt x="64" y="24"/>
                  </a:lnTo>
                  <a:lnTo>
                    <a:pt x="76" y="17"/>
                  </a:lnTo>
                  <a:lnTo>
                    <a:pt x="89" y="11"/>
                  </a:lnTo>
                  <a:lnTo>
                    <a:pt x="103" y="6"/>
                  </a:lnTo>
                  <a:lnTo>
                    <a:pt x="117" y="2"/>
                  </a:lnTo>
                  <a:lnTo>
                    <a:pt x="131" y="0"/>
                  </a:lnTo>
                  <a:lnTo>
                    <a:pt x="146" y="0"/>
                  </a:lnTo>
                  <a:lnTo>
                    <a:pt x="146"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0" name="Freeform 7"/>
            <p:cNvSpPr>
              <a:spLocks/>
            </p:cNvSpPr>
            <p:nvPr/>
          </p:nvSpPr>
          <p:spPr bwMode="auto">
            <a:xfrm>
              <a:off x="3932" y="1589"/>
              <a:ext cx="19" cy="19"/>
            </a:xfrm>
            <a:custGeom>
              <a:avLst/>
              <a:gdLst>
                <a:gd name="T0" fmla="*/ 0 w 111"/>
                <a:gd name="T1" fmla="*/ 56 h 112"/>
                <a:gd name="T2" fmla="*/ 0 w 111"/>
                <a:gd name="T3" fmla="*/ 50 h 112"/>
                <a:gd name="T4" fmla="*/ 1 w 111"/>
                <a:gd name="T5" fmla="*/ 45 h 112"/>
                <a:gd name="T6" fmla="*/ 2 w 111"/>
                <a:gd name="T7" fmla="*/ 39 h 112"/>
                <a:gd name="T8" fmla="*/ 4 w 111"/>
                <a:gd name="T9" fmla="*/ 34 h 112"/>
                <a:gd name="T10" fmla="*/ 7 w 111"/>
                <a:gd name="T11" fmla="*/ 29 h 112"/>
                <a:gd name="T12" fmla="*/ 9 w 111"/>
                <a:gd name="T13" fmla="*/ 25 h 112"/>
                <a:gd name="T14" fmla="*/ 16 w 111"/>
                <a:gd name="T15" fmla="*/ 16 h 112"/>
                <a:gd name="T16" fmla="*/ 20 w 111"/>
                <a:gd name="T17" fmla="*/ 12 h 112"/>
                <a:gd name="T18" fmla="*/ 24 w 111"/>
                <a:gd name="T19" fmla="*/ 9 h 112"/>
                <a:gd name="T20" fmla="*/ 29 w 111"/>
                <a:gd name="T21" fmla="*/ 7 h 112"/>
                <a:gd name="T22" fmla="*/ 34 w 111"/>
                <a:gd name="T23" fmla="*/ 4 h 112"/>
                <a:gd name="T24" fmla="*/ 39 w 111"/>
                <a:gd name="T25" fmla="*/ 2 h 112"/>
                <a:gd name="T26" fmla="*/ 44 w 111"/>
                <a:gd name="T27" fmla="*/ 1 h 112"/>
                <a:gd name="T28" fmla="*/ 49 w 111"/>
                <a:gd name="T29" fmla="*/ 0 h 112"/>
                <a:gd name="T30" fmla="*/ 55 w 111"/>
                <a:gd name="T31" fmla="*/ 0 h 112"/>
                <a:gd name="T32" fmla="*/ 61 w 111"/>
                <a:gd name="T33" fmla="*/ 0 h 112"/>
                <a:gd name="T34" fmla="*/ 67 w 111"/>
                <a:gd name="T35" fmla="*/ 1 h 112"/>
                <a:gd name="T36" fmla="*/ 72 w 111"/>
                <a:gd name="T37" fmla="*/ 2 h 112"/>
                <a:gd name="T38" fmla="*/ 77 w 111"/>
                <a:gd name="T39" fmla="*/ 4 h 112"/>
                <a:gd name="T40" fmla="*/ 82 w 111"/>
                <a:gd name="T41" fmla="*/ 7 h 112"/>
                <a:gd name="T42" fmla="*/ 86 w 111"/>
                <a:gd name="T43" fmla="*/ 9 h 112"/>
                <a:gd name="T44" fmla="*/ 90 w 111"/>
                <a:gd name="T45" fmla="*/ 12 h 112"/>
                <a:gd name="T46" fmla="*/ 95 w 111"/>
                <a:gd name="T47" fmla="*/ 16 h 112"/>
                <a:gd name="T48" fmla="*/ 101 w 111"/>
                <a:gd name="T49" fmla="*/ 25 h 112"/>
                <a:gd name="T50" fmla="*/ 104 w 111"/>
                <a:gd name="T51" fmla="*/ 29 h 112"/>
                <a:gd name="T52" fmla="*/ 106 w 111"/>
                <a:gd name="T53" fmla="*/ 34 h 112"/>
                <a:gd name="T54" fmla="*/ 108 w 111"/>
                <a:gd name="T55" fmla="*/ 39 h 112"/>
                <a:gd name="T56" fmla="*/ 110 w 111"/>
                <a:gd name="T57" fmla="*/ 45 h 112"/>
                <a:gd name="T58" fmla="*/ 111 w 111"/>
                <a:gd name="T59" fmla="*/ 50 h 112"/>
                <a:gd name="T60" fmla="*/ 111 w 111"/>
                <a:gd name="T61" fmla="*/ 56 h 112"/>
                <a:gd name="T62" fmla="*/ 111 w 111"/>
                <a:gd name="T63" fmla="*/ 61 h 112"/>
                <a:gd name="T64" fmla="*/ 110 w 111"/>
                <a:gd name="T65" fmla="*/ 67 h 112"/>
                <a:gd name="T66" fmla="*/ 108 w 111"/>
                <a:gd name="T67" fmla="*/ 72 h 112"/>
                <a:gd name="T68" fmla="*/ 106 w 111"/>
                <a:gd name="T69" fmla="*/ 78 h 112"/>
                <a:gd name="T70" fmla="*/ 104 w 111"/>
                <a:gd name="T71" fmla="*/ 82 h 112"/>
                <a:gd name="T72" fmla="*/ 101 w 111"/>
                <a:gd name="T73" fmla="*/ 87 h 112"/>
                <a:gd name="T74" fmla="*/ 95 w 111"/>
                <a:gd name="T75" fmla="*/ 95 h 112"/>
                <a:gd name="T76" fmla="*/ 90 w 111"/>
                <a:gd name="T77" fmla="*/ 99 h 112"/>
                <a:gd name="T78" fmla="*/ 86 w 111"/>
                <a:gd name="T79" fmla="*/ 102 h 112"/>
                <a:gd name="T80" fmla="*/ 82 w 111"/>
                <a:gd name="T81" fmla="*/ 105 h 112"/>
                <a:gd name="T82" fmla="*/ 77 w 111"/>
                <a:gd name="T83" fmla="*/ 107 h 112"/>
                <a:gd name="T84" fmla="*/ 72 w 111"/>
                <a:gd name="T85" fmla="*/ 110 h 112"/>
                <a:gd name="T86" fmla="*/ 67 w 111"/>
                <a:gd name="T87" fmla="*/ 111 h 112"/>
                <a:gd name="T88" fmla="*/ 61 w 111"/>
                <a:gd name="T89" fmla="*/ 112 h 112"/>
                <a:gd name="T90" fmla="*/ 55 w 111"/>
                <a:gd name="T91" fmla="*/ 112 h 112"/>
                <a:gd name="T92" fmla="*/ 49 w 111"/>
                <a:gd name="T93" fmla="*/ 112 h 112"/>
                <a:gd name="T94" fmla="*/ 44 w 111"/>
                <a:gd name="T95" fmla="*/ 111 h 112"/>
                <a:gd name="T96" fmla="*/ 39 w 111"/>
                <a:gd name="T97" fmla="*/ 110 h 112"/>
                <a:gd name="T98" fmla="*/ 34 w 111"/>
                <a:gd name="T99" fmla="*/ 107 h 112"/>
                <a:gd name="T100" fmla="*/ 29 w 111"/>
                <a:gd name="T101" fmla="*/ 105 h 112"/>
                <a:gd name="T102" fmla="*/ 24 w 111"/>
                <a:gd name="T103" fmla="*/ 102 h 112"/>
                <a:gd name="T104" fmla="*/ 20 w 111"/>
                <a:gd name="T105" fmla="*/ 99 h 112"/>
                <a:gd name="T106" fmla="*/ 16 w 111"/>
                <a:gd name="T107" fmla="*/ 95 h 112"/>
                <a:gd name="T108" fmla="*/ 9 w 111"/>
                <a:gd name="T109" fmla="*/ 87 h 112"/>
                <a:gd name="T110" fmla="*/ 7 w 111"/>
                <a:gd name="T111" fmla="*/ 82 h 112"/>
                <a:gd name="T112" fmla="*/ 4 w 111"/>
                <a:gd name="T113" fmla="*/ 78 h 112"/>
                <a:gd name="T114" fmla="*/ 2 w 111"/>
                <a:gd name="T115" fmla="*/ 72 h 112"/>
                <a:gd name="T116" fmla="*/ 1 w 111"/>
                <a:gd name="T117" fmla="*/ 67 h 112"/>
                <a:gd name="T118" fmla="*/ 0 w 111"/>
                <a:gd name="T119" fmla="*/ 61 h 112"/>
                <a:gd name="T120" fmla="*/ 0 w 111"/>
                <a:gd name="T12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12">
                  <a:moveTo>
                    <a:pt x="0" y="56"/>
                  </a:moveTo>
                  <a:lnTo>
                    <a:pt x="0" y="50"/>
                  </a:lnTo>
                  <a:lnTo>
                    <a:pt x="1" y="45"/>
                  </a:lnTo>
                  <a:lnTo>
                    <a:pt x="2" y="39"/>
                  </a:lnTo>
                  <a:lnTo>
                    <a:pt x="4" y="34"/>
                  </a:lnTo>
                  <a:lnTo>
                    <a:pt x="7" y="29"/>
                  </a:lnTo>
                  <a:lnTo>
                    <a:pt x="9" y="25"/>
                  </a:lnTo>
                  <a:lnTo>
                    <a:pt x="16" y="16"/>
                  </a:lnTo>
                  <a:lnTo>
                    <a:pt x="20" y="12"/>
                  </a:lnTo>
                  <a:lnTo>
                    <a:pt x="24" y="9"/>
                  </a:lnTo>
                  <a:lnTo>
                    <a:pt x="29" y="7"/>
                  </a:lnTo>
                  <a:lnTo>
                    <a:pt x="34" y="4"/>
                  </a:lnTo>
                  <a:lnTo>
                    <a:pt x="39" y="2"/>
                  </a:lnTo>
                  <a:lnTo>
                    <a:pt x="44" y="1"/>
                  </a:lnTo>
                  <a:lnTo>
                    <a:pt x="49" y="0"/>
                  </a:lnTo>
                  <a:lnTo>
                    <a:pt x="55" y="0"/>
                  </a:lnTo>
                  <a:lnTo>
                    <a:pt x="61" y="0"/>
                  </a:lnTo>
                  <a:lnTo>
                    <a:pt x="67" y="1"/>
                  </a:lnTo>
                  <a:lnTo>
                    <a:pt x="72" y="2"/>
                  </a:lnTo>
                  <a:lnTo>
                    <a:pt x="77" y="4"/>
                  </a:lnTo>
                  <a:lnTo>
                    <a:pt x="82" y="7"/>
                  </a:lnTo>
                  <a:lnTo>
                    <a:pt x="86" y="9"/>
                  </a:lnTo>
                  <a:lnTo>
                    <a:pt x="90" y="12"/>
                  </a:lnTo>
                  <a:lnTo>
                    <a:pt x="95" y="16"/>
                  </a:lnTo>
                  <a:lnTo>
                    <a:pt x="101" y="25"/>
                  </a:lnTo>
                  <a:lnTo>
                    <a:pt x="104" y="29"/>
                  </a:lnTo>
                  <a:lnTo>
                    <a:pt x="106" y="34"/>
                  </a:lnTo>
                  <a:lnTo>
                    <a:pt x="108" y="39"/>
                  </a:lnTo>
                  <a:lnTo>
                    <a:pt x="110" y="45"/>
                  </a:lnTo>
                  <a:lnTo>
                    <a:pt x="111" y="50"/>
                  </a:lnTo>
                  <a:lnTo>
                    <a:pt x="111" y="56"/>
                  </a:lnTo>
                  <a:lnTo>
                    <a:pt x="111" y="61"/>
                  </a:lnTo>
                  <a:lnTo>
                    <a:pt x="110" y="67"/>
                  </a:lnTo>
                  <a:lnTo>
                    <a:pt x="108" y="72"/>
                  </a:lnTo>
                  <a:lnTo>
                    <a:pt x="106" y="78"/>
                  </a:lnTo>
                  <a:lnTo>
                    <a:pt x="104" y="82"/>
                  </a:lnTo>
                  <a:lnTo>
                    <a:pt x="101" y="87"/>
                  </a:lnTo>
                  <a:lnTo>
                    <a:pt x="95" y="95"/>
                  </a:lnTo>
                  <a:lnTo>
                    <a:pt x="90" y="99"/>
                  </a:lnTo>
                  <a:lnTo>
                    <a:pt x="86" y="102"/>
                  </a:lnTo>
                  <a:lnTo>
                    <a:pt x="82" y="105"/>
                  </a:lnTo>
                  <a:lnTo>
                    <a:pt x="77" y="107"/>
                  </a:lnTo>
                  <a:lnTo>
                    <a:pt x="72" y="110"/>
                  </a:lnTo>
                  <a:lnTo>
                    <a:pt x="67" y="111"/>
                  </a:lnTo>
                  <a:lnTo>
                    <a:pt x="61" y="112"/>
                  </a:lnTo>
                  <a:lnTo>
                    <a:pt x="55" y="112"/>
                  </a:lnTo>
                  <a:lnTo>
                    <a:pt x="49" y="112"/>
                  </a:lnTo>
                  <a:lnTo>
                    <a:pt x="44" y="111"/>
                  </a:lnTo>
                  <a:lnTo>
                    <a:pt x="39" y="110"/>
                  </a:lnTo>
                  <a:lnTo>
                    <a:pt x="34" y="107"/>
                  </a:lnTo>
                  <a:lnTo>
                    <a:pt x="29" y="105"/>
                  </a:lnTo>
                  <a:lnTo>
                    <a:pt x="24" y="102"/>
                  </a:lnTo>
                  <a:lnTo>
                    <a:pt x="20" y="99"/>
                  </a:lnTo>
                  <a:lnTo>
                    <a:pt x="16" y="95"/>
                  </a:lnTo>
                  <a:lnTo>
                    <a:pt x="9" y="87"/>
                  </a:lnTo>
                  <a:lnTo>
                    <a:pt x="7" y="82"/>
                  </a:lnTo>
                  <a:lnTo>
                    <a:pt x="4" y="78"/>
                  </a:lnTo>
                  <a:lnTo>
                    <a:pt x="2"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1" name="Freeform 8"/>
            <p:cNvSpPr>
              <a:spLocks/>
            </p:cNvSpPr>
            <p:nvPr/>
          </p:nvSpPr>
          <p:spPr bwMode="auto">
            <a:xfrm>
              <a:off x="3967" y="1589"/>
              <a:ext cx="20" cy="19"/>
            </a:xfrm>
            <a:custGeom>
              <a:avLst/>
              <a:gdLst>
                <a:gd name="T0" fmla="*/ 0 w 114"/>
                <a:gd name="T1" fmla="*/ 50 h 112"/>
                <a:gd name="T2" fmla="*/ 2 w 114"/>
                <a:gd name="T3" fmla="*/ 39 h 112"/>
                <a:gd name="T4" fmla="*/ 6 w 114"/>
                <a:gd name="T5" fmla="*/ 29 h 112"/>
                <a:gd name="T6" fmla="*/ 13 w 114"/>
                <a:gd name="T7" fmla="*/ 20 h 112"/>
                <a:gd name="T8" fmla="*/ 20 w 114"/>
                <a:gd name="T9" fmla="*/ 12 h 112"/>
                <a:gd name="T10" fmla="*/ 29 w 114"/>
                <a:gd name="T11" fmla="*/ 7 h 112"/>
                <a:gd name="T12" fmla="*/ 39 w 114"/>
                <a:gd name="T13" fmla="*/ 2 h 112"/>
                <a:gd name="T14" fmla="*/ 51 w 114"/>
                <a:gd name="T15" fmla="*/ 0 h 112"/>
                <a:gd name="T16" fmla="*/ 62 w 114"/>
                <a:gd name="T17" fmla="*/ 0 h 112"/>
                <a:gd name="T18" fmla="*/ 73 w 114"/>
                <a:gd name="T19" fmla="*/ 2 h 112"/>
                <a:gd name="T20" fmla="*/ 83 w 114"/>
                <a:gd name="T21" fmla="*/ 7 h 112"/>
                <a:gd name="T22" fmla="*/ 93 w 114"/>
                <a:gd name="T23" fmla="*/ 12 h 112"/>
                <a:gd name="T24" fmla="*/ 100 w 114"/>
                <a:gd name="T25" fmla="*/ 20 h 112"/>
                <a:gd name="T26" fmla="*/ 106 w 114"/>
                <a:gd name="T27" fmla="*/ 29 h 112"/>
                <a:gd name="T28" fmla="*/ 111 w 114"/>
                <a:gd name="T29" fmla="*/ 39 h 112"/>
                <a:gd name="T30" fmla="*/ 113 w 114"/>
                <a:gd name="T31" fmla="*/ 50 h 112"/>
                <a:gd name="T32" fmla="*/ 113 w 114"/>
                <a:gd name="T33" fmla="*/ 61 h 112"/>
                <a:gd name="T34" fmla="*/ 111 w 114"/>
                <a:gd name="T35" fmla="*/ 72 h 112"/>
                <a:gd name="T36" fmla="*/ 106 w 114"/>
                <a:gd name="T37" fmla="*/ 82 h 112"/>
                <a:gd name="T38" fmla="*/ 100 w 114"/>
                <a:gd name="T39" fmla="*/ 92 h 112"/>
                <a:gd name="T40" fmla="*/ 93 w 114"/>
                <a:gd name="T41" fmla="*/ 99 h 112"/>
                <a:gd name="T42" fmla="*/ 83 w 114"/>
                <a:gd name="T43" fmla="*/ 105 h 112"/>
                <a:gd name="T44" fmla="*/ 73 w 114"/>
                <a:gd name="T45" fmla="*/ 110 h 112"/>
                <a:gd name="T46" fmla="*/ 62 w 114"/>
                <a:gd name="T47" fmla="*/ 112 h 112"/>
                <a:gd name="T48" fmla="*/ 51 w 114"/>
                <a:gd name="T49" fmla="*/ 112 h 112"/>
                <a:gd name="T50" fmla="*/ 39 w 114"/>
                <a:gd name="T51" fmla="*/ 110 h 112"/>
                <a:gd name="T52" fmla="*/ 29 w 114"/>
                <a:gd name="T53" fmla="*/ 105 h 112"/>
                <a:gd name="T54" fmla="*/ 20 w 114"/>
                <a:gd name="T55" fmla="*/ 99 h 112"/>
                <a:gd name="T56" fmla="*/ 13 w 114"/>
                <a:gd name="T57" fmla="*/ 92 h 112"/>
                <a:gd name="T58" fmla="*/ 6 w 114"/>
                <a:gd name="T59" fmla="*/ 82 h 112"/>
                <a:gd name="T60" fmla="*/ 2 w 114"/>
                <a:gd name="T61" fmla="*/ 72 h 112"/>
                <a:gd name="T62" fmla="*/ 0 w 114"/>
                <a:gd name="T6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112">
                  <a:moveTo>
                    <a:pt x="0" y="56"/>
                  </a:moveTo>
                  <a:lnTo>
                    <a:pt x="0" y="50"/>
                  </a:lnTo>
                  <a:lnTo>
                    <a:pt x="1" y="45"/>
                  </a:lnTo>
                  <a:lnTo>
                    <a:pt x="2" y="39"/>
                  </a:lnTo>
                  <a:lnTo>
                    <a:pt x="4" y="34"/>
                  </a:lnTo>
                  <a:lnTo>
                    <a:pt x="6" y="29"/>
                  </a:lnTo>
                  <a:lnTo>
                    <a:pt x="9" y="25"/>
                  </a:lnTo>
                  <a:lnTo>
                    <a:pt x="13" y="20"/>
                  </a:lnTo>
                  <a:lnTo>
                    <a:pt x="16" y="16"/>
                  </a:lnTo>
                  <a:lnTo>
                    <a:pt x="20" y="12"/>
                  </a:lnTo>
                  <a:lnTo>
                    <a:pt x="25" y="9"/>
                  </a:lnTo>
                  <a:lnTo>
                    <a:pt x="29" y="7"/>
                  </a:lnTo>
                  <a:lnTo>
                    <a:pt x="34" y="4"/>
                  </a:lnTo>
                  <a:lnTo>
                    <a:pt x="39" y="2"/>
                  </a:lnTo>
                  <a:lnTo>
                    <a:pt x="45" y="1"/>
                  </a:lnTo>
                  <a:lnTo>
                    <a:pt x="51" y="0"/>
                  </a:lnTo>
                  <a:lnTo>
                    <a:pt x="57" y="0"/>
                  </a:lnTo>
                  <a:lnTo>
                    <a:pt x="62" y="0"/>
                  </a:lnTo>
                  <a:lnTo>
                    <a:pt x="68" y="1"/>
                  </a:lnTo>
                  <a:lnTo>
                    <a:pt x="73" y="2"/>
                  </a:lnTo>
                  <a:lnTo>
                    <a:pt x="78" y="4"/>
                  </a:lnTo>
                  <a:lnTo>
                    <a:pt x="83" y="7"/>
                  </a:lnTo>
                  <a:lnTo>
                    <a:pt x="88" y="9"/>
                  </a:lnTo>
                  <a:lnTo>
                    <a:pt x="93" y="12"/>
                  </a:lnTo>
                  <a:lnTo>
                    <a:pt x="97" y="16"/>
                  </a:lnTo>
                  <a:lnTo>
                    <a:pt x="100" y="20"/>
                  </a:lnTo>
                  <a:lnTo>
                    <a:pt x="103" y="25"/>
                  </a:lnTo>
                  <a:lnTo>
                    <a:pt x="106" y="29"/>
                  </a:lnTo>
                  <a:lnTo>
                    <a:pt x="109" y="34"/>
                  </a:lnTo>
                  <a:lnTo>
                    <a:pt x="111" y="39"/>
                  </a:lnTo>
                  <a:lnTo>
                    <a:pt x="112" y="45"/>
                  </a:lnTo>
                  <a:lnTo>
                    <a:pt x="113" y="50"/>
                  </a:lnTo>
                  <a:lnTo>
                    <a:pt x="114" y="56"/>
                  </a:lnTo>
                  <a:lnTo>
                    <a:pt x="113" y="61"/>
                  </a:lnTo>
                  <a:lnTo>
                    <a:pt x="112" y="67"/>
                  </a:lnTo>
                  <a:lnTo>
                    <a:pt x="111" y="72"/>
                  </a:lnTo>
                  <a:lnTo>
                    <a:pt x="109" y="78"/>
                  </a:lnTo>
                  <a:lnTo>
                    <a:pt x="106" y="82"/>
                  </a:lnTo>
                  <a:lnTo>
                    <a:pt x="103" y="87"/>
                  </a:lnTo>
                  <a:lnTo>
                    <a:pt x="100" y="92"/>
                  </a:lnTo>
                  <a:lnTo>
                    <a:pt x="97" y="95"/>
                  </a:lnTo>
                  <a:lnTo>
                    <a:pt x="93" y="99"/>
                  </a:lnTo>
                  <a:lnTo>
                    <a:pt x="88" y="102"/>
                  </a:lnTo>
                  <a:lnTo>
                    <a:pt x="83" y="105"/>
                  </a:lnTo>
                  <a:lnTo>
                    <a:pt x="78" y="107"/>
                  </a:lnTo>
                  <a:lnTo>
                    <a:pt x="73" y="110"/>
                  </a:lnTo>
                  <a:lnTo>
                    <a:pt x="68" y="111"/>
                  </a:lnTo>
                  <a:lnTo>
                    <a:pt x="62" y="112"/>
                  </a:lnTo>
                  <a:lnTo>
                    <a:pt x="57" y="112"/>
                  </a:lnTo>
                  <a:lnTo>
                    <a:pt x="51" y="112"/>
                  </a:lnTo>
                  <a:lnTo>
                    <a:pt x="45" y="111"/>
                  </a:lnTo>
                  <a:lnTo>
                    <a:pt x="39" y="110"/>
                  </a:lnTo>
                  <a:lnTo>
                    <a:pt x="34" y="107"/>
                  </a:lnTo>
                  <a:lnTo>
                    <a:pt x="29" y="105"/>
                  </a:lnTo>
                  <a:lnTo>
                    <a:pt x="25" y="102"/>
                  </a:lnTo>
                  <a:lnTo>
                    <a:pt x="20" y="99"/>
                  </a:lnTo>
                  <a:lnTo>
                    <a:pt x="16" y="95"/>
                  </a:lnTo>
                  <a:lnTo>
                    <a:pt x="13" y="92"/>
                  </a:lnTo>
                  <a:lnTo>
                    <a:pt x="9" y="87"/>
                  </a:lnTo>
                  <a:lnTo>
                    <a:pt x="6" y="82"/>
                  </a:lnTo>
                  <a:lnTo>
                    <a:pt x="4" y="78"/>
                  </a:lnTo>
                  <a:lnTo>
                    <a:pt x="2"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2" name="Freeform 9"/>
            <p:cNvSpPr>
              <a:spLocks/>
            </p:cNvSpPr>
            <p:nvPr/>
          </p:nvSpPr>
          <p:spPr bwMode="auto">
            <a:xfrm>
              <a:off x="4003" y="1589"/>
              <a:ext cx="19" cy="19"/>
            </a:xfrm>
            <a:custGeom>
              <a:avLst/>
              <a:gdLst>
                <a:gd name="T0" fmla="*/ 0 w 113"/>
                <a:gd name="T1" fmla="*/ 50 h 112"/>
                <a:gd name="T2" fmla="*/ 3 w 113"/>
                <a:gd name="T3" fmla="*/ 39 h 112"/>
                <a:gd name="T4" fmla="*/ 7 w 113"/>
                <a:gd name="T5" fmla="*/ 29 h 112"/>
                <a:gd name="T6" fmla="*/ 13 w 113"/>
                <a:gd name="T7" fmla="*/ 20 h 112"/>
                <a:gd name="T8" fmla="*/ 21 w 113"/>
                <a:gd name="T9" fmla="*/ 12 h 112"/>
                <a:gd name="T10" fmla="*/ 30 w 113"/>
                <a:gd name="T11" fmla="*/ 7 h 112"/>
                <a:gd name="T12" fmla="*/ 40 w 113"/>
                <a:gd name="T13" fmla="*/ 2 h 112"/>
                <a:gd name="T14" fmla="*/ 50 w 113"/>
                <a:gd name="T15" fmla="*/ 0 h 112"/>
                <a:gd name="T16" fmla="*/ 62 w 113"/>
                <a:gd name="T17" fmla="*/ 0 h 112"/>
                <a:gd name="T18" fmla="*/ 73 w 113"/>
                <a:gd name="T19" fmla="*/ 2 h 112"/>
                <a:gd name="T20" fmla="*/ 83 w 113"/>
                <a:gd name="T21" fmla="*/ 7 h 112"/>
                <a:gd name="T22" fmla="*/ 92 w 113"/>
                <a:gd name="T23" fmla="*/ 12 h 112"/>
                <a:gd name="T24" fmla="*/ 100 w 113"/>
                <a:gd name="T25" fmla="*/ 20 h 112"/>
                <a:gd name="T26" fmla="*/ 106 w 113"/>
                <a:gd name="T27" fmla="*/ 29 h 112"/>
                <a:gd name="T28" fmla="*/ 110 w 113"/>
                <a:gd name="T29" fmla="*/ 39 h 112"/>
                <a:gd name="T30" fmla="*/ 112 w 113"/>
                <a:gd name="T31" fmla="*/ 50 h 112"/>
                <a:gd name="T32" fmla="*/ 112 w 113"/>
                <a:gd name="T33" fmla="*/ 61 h 112"/>
                <a:gd name="T34" fmla="*/ 110 w 113"/>
                <a:gd name="T35" fmla="*/ 72 h 112"/>
                <a:gd name="T36" fmla="*/ 106 w 113"/>
                <a:gd name="T37" fmla="*/ 83 h 112"/>
                <a:gd name="T38" fmla="*/ 100 w 113"/>
                <a:gd name="T39" fmla="*/ 92 h 112"/>
                <a:gd name="T40" fmla="*/ 92 w 113"/>
                <a:gd name="T41" fmla="*/ 99 h 112"/>
                <a:gd name="T42" fmla="*/ 83 w 113"/>
                <a:gd name="T43" fmla="*/ 105 h 112"/>
                <a:gd name="T44" fmla="*/ 73 w 113"/>
                <a:gd name="T45" fmla="*/ 110 h 112"/>
                <a:gd name="T46" fmla="*/ 62 w 113"/>
                <a:gd name="T47" fmla="*/ 112 h 112"/>
                <a:gd name="T48" fmla="*/ 50 w 113"/>
                <a:gd name="T49" fmla="*/ 112 h 112"/>
                <a:gd name="T50" fmla="*/ 40 w 113"/>
                <a:gd name="T51" fmla="*/ 110 h 112"/>
                <a:gd name="T52" fmla="*/ 30 w 113"/>
                <a:gd name="T53" fmla="*/ 105 h 112"/>
                <a:gd name="T54" fmla="*/ 21 w 113"/>
                <a:gd name="T55" fmla="*/ 99 h 112"/>
                <a:gd name="T56" fmla="*/ 13 w 113"/>
                <a:gd name="T57" fmla="*/ 92 h 112"/>
                <a:gd name="T58" fmla="*/ 7 w 113"/>
                <a:gd name="T59" fmla="*/ 83 h 112"/>
                <a:gd name="T60" fmla="*/ 3 w 113"/>
                <a:gd name="T61" fmla="*/ 72 h 112"/>
                <a:gd name="T62" fmla="*/ 0 w 113"/>
                <a:gd name="T6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2">
                  <a:moveTo>
                    <a:pt x="0" y="56"/>
                  </a:moveTo>
                  <a:lnTo>
                    <a:pt x="0" y="50"/>
                  </a:lnTo>
                  <a:lnTo>
                    <a:pt x="1" y="45"/>
                  </a:lnTo>
                  <a:lnTo>
                    <a:pt x="3" y="39"/>
                  </a:lnTo>
                  <a:lnTo>
                    <a:pt x="4" y="34"/>
                  </a:lnTo>
                  <a:lnTo>
                    <a:pt x="7" y="29"/>
                  </a:lnTo>
                  <a:lnTo>
                    <a:pt x="10" y="25"/>
                  </a:lnTo>
                  <a:lnTo>
                    <a:pt x="13" y="20"/>
                  </a:lnTo>
                  <a:lnTo>
                    <a:pt x="17" y="16"/>
                  </a:lnTo>
                  <a:lnTo>
                    <a:pt x="21" y="12"/>
                  </a:lnTo>
                  <a:lnTo>
                    <a:pt x="25" y="9"/>
                  </a:lnTo>
                  <a:lnTo>
                    <a:pt x="30" y="7"/>
                  </a:lnTo>
                  <a:lnTo>
                    <a:pt x="35" y="4"/>
                  </a:lnTo>
                  <a:lnTo>
                    <a:pt x="40" y="2"/>
                  </a:lnTo>
                  <a:lnTo>
                    <a:pt x="45" y="1"/>
                  </a:lnTo>
                  <a:lnTo>
                    <a:pt x="50" y="0"/>
                  </a:lnTo>
                  <a:lnTo>
                    <a:pt x="56" y="0"/>
                  </a:lnTo>
                  <a:lnTo>
                    <a:pt x="62" y="0"/>
                  </a:lnTo>
                  <a:lnTo>
                    <a:pt x="68" y="1"/>
                  </a:lnTo>
                  <a:lnTo>
                    <a:pt x="73" y="2"/>
                  </a:lnTo>
                  <a:lnTo>
                    <a:pt x="78" y="4"/>
                  </a:lnTo>
                  <a:lnTo>
                    <a:pt x="83" y="7"/>
                  </a:lnTo>
                  <a:lnTo>
                    <a:pt x="88" y="9"/>
                  </a:lnTo>
                  <a:lnTo>
                    <a:pt x="92" y="12"/>
                  </a:lnTo>
                  <a:lnTo>
                    <a:pt x="96" y="16"/>
                  </a:lnTo>
                  <a:lnTo>
                    <a:pt x="100" y="20"/>
                  </a:lnTo>
                  <a:lnTo>
                    <a:pt x="103" y="25"/>
                  </a:lnTo>
                  <a:lnTo>
                    <a:pt x="106" y="29"/>
                  </a:lnTo>
                  <a:lnTo>
                    <a:pt x="108" y="34"/>
                  </a:lnTo>
                  <a:lnTo>
                    <a:pt x="110" y="39"/>
                  </a:lnTo>
                  <a:lnTo>
                    <a:pt x="112" y="45"/>
                  </a:lnTo>
                  <a:lnTo>
                    <a:pt x="112" y="50"/>
                  </a:lnTo>
                  <a:lnTo>
                    <a:pt x="113" y="56"/>
                  </a:lnTo>
                  <a:lnTo>
                    <a:pt x="112" y="61"/>
                  </a:lnTo>
                  <a:lnTo>
                    <a:pt x="112" y="67"/>
                  </a:lnTo>
                  <a:lnTo>
                    <a:pt x="110" y="72"/>
                  </a:lnTo>
                  <a:lnTo>
                    <a:pt x="108" y="78"/>
                  </a:lnTo>
                  <a:lnTo>
                    <a:pt x="106" y="83"/>
                  </a:lnTo>
                  <a:lnTo>
                    <a:pt x="103" y="87"/>
                  </a:lnTo>
                  <a:lnTo>
                    <a:pt x="100" y="92"/>
                  </a:lnTo>
                  <a:lnTo>
                    <a:pt x="96" y="95"/>
                  </a:lnTo>
                  <a:lnTo>
                    <a:pt x="92" y="99"/>
                  </a:lnTo>
                  <a:lnTo>
                    <a:pt x="88" y="102"/>
                  </a:lnTo>
                  <a:lnTo>
                    <a:pt x="83" y="105"/>
                  </a:lnTo>
                  <a:lnTo>
                    <a:pt x="78" y="107"/>
                  </a:lnTo>
                  <a:lnTo>
                    <a:pt x="73" y="110"/>
                  </a:lnTo>
                  <a:lnTo>
                    <a:pt x="68" y="111"/>
                  </a:lnTo>
                  <a:lnTo>
                    <a:pt x="62" y="112"/>
                  </a:lnTo>
                  <a:lnTo>
                    <a:pt x="56" y="112"/>
                  </a:lnTo>
                  <a:lnTo>
                    <a:pt x="50" y="112"/>
                  </a:lnTo>
                  <a:lnTo>
                    <a:pt x="45" y="111"/>
                  </a:lnTo>
                  <a:lnTo>
                    <a:pt x="40" y="110"/>
                  </a:lnTo>
                  <a:lnTo>
                    <a:pt x="35" y="107"/>
                  </a:lnTo>
                  <a:lnTo>
                    <a:pt x="30" y="105"/>
                  </a:lnTo>
                  <a:lnTo>
                    <a:pt x="25" y="102"/>
                  </a:lnTo>
                  <a:lnTo>
                    <a:pt x="21" y="99"/>
                  </a:lnTo>
                  <a:lnTo>
                    <a:pt x="17" y="95"/>
                  </a:lnTo>
                  <a:lnTo>
                    <a:pt x="13" y="92"/>
                  </a:lnTo>
                  <a:lnTo>
                    <a:pt x="10" y="87"/>
                  </a:lnTo>
                  <a:lnTo>
                    <a:pt x="7" y="83"/>
                  </a:lnTo>
                  <a:lnTo>
                    <a:pt x="4" y="78"/>
                  </a:lnTo>
                  <a:lnTo>
                    <a:pt x="3" y="72"/>
                  </a:lnTo>
                  <a:lnTo>
                    <a:pt x="1" y="67"/>
                  </a:lnTo>
                  <a:lnTo>
                    <a:pt x="0" y="61"/>
                  </a:lnTo>
                  <a:lnTo>
                    <a:pt x="0" y="56"/>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3" name="Freeform 10"/>
            <p:cNvSpPr>
              <a:spLocks/>
            </p:cNvSpPr>
            <p:nvPr/>
          </p:nvSpPr>
          <p:spPr bwMode="auto">
            <a:xfrm>
              <a:off x="3423" y="1337"/>
              <a:ext cx="870" cy="535"/>
            </a:xfrm>
            <a:custGeom>
              <a:avLst/>
              <a:gdLst>
                <a:gd name="T0" fmla="*/ 2558 w 5117"/>
                <a:gd name="T1" fmla="*/ 0 h 3143"/>
                <a:gd name="T2" fmla="*/ 5117 w 5117"/>
                <a:gd name="T3" fmla="*/ 2558 h 3143"/>
                <a:gd name="T4" fmla="*/ 5049 w 5117"/>
                <a:gd name="T5" fmla="*/ 3143 h 3143"/>
                <a:gd name="T6" fmla="*/ 4686 w 5117"/>
                <a:gd name="T7" fmla="*/ 3007 h 3143"/>
                <a:gd name="T8" fmla="*/ 4389 w 5117"/>
                <a:gd name="T9" fmla="*/ 3092 h 3143"/>
                <a:gd name="T10" fmla="*/ 4329 w 5117"/>
                <a:gd name="T11" fmla="*/ 2996 h 3143"/>
                <a:gd name="T12" fmla="*/ 4382 w 5117"/>
                <a:gd name="T13" fmla="*/ 2558 h 3143"/>
                <a:gd name="T14" fmla="*/ 2558 w 5117"/>
                <a:gd name="T15" fmla="*/ 735 h 3143"/>
                <a:gd name="T16" fmla="*/ 734 w 5117"/>
                <a:gd name="T17" fmla="*/ 2558 h 3143"/>
                <a:gd name="T18" fmla="*/ 735 w 5117"/>
                <a:gd name="T19" fmla="*/ 2613 h 3143"/>
                <a:gd name="T20" fmla="*/ 272 w 5117"/>
                <a:gd name="T21" fmla="*/ 3032 h 3143"/>
                <a:gd name="T22" fmla="*/ 34 w 5117"/>
                <a:gd name="T23" fmla="*/ 2975 h 3143"/>
                <a:gd name="T24" fmla="*/ 0 w 5117"/>
                <a:gd name="T25" fmla="*/ 2558 h 3143"/>
                <a:gd name="T26" fmla="*/ 2558 w 5117"/>
                <a:gd name="T27" fmla="*/ 0 h 3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7" h="3143">
                  <a:moveTo>
                    <a:pt x="2558" y="0"/>
                  </a:moveTo>
                  <a:cubicBezTo>
                    <a:pt x="3971" y="0"/>
                    <a:pt x="5117" y="1146"/>
                    <a:pt x="5117" y="2558"/>
                  </a:cubicBezTo>
                  <a:cubicBezTo>
                    <a:pt x="5117" y="2760"/>
                    <a:pt x="5093" y="2956"/>
                    <a:pt x="5049" y="3143"/>
                  </a:cubicBezTo>
                  <a:cubicBezTo>
                    <a:pt x="4961" y="3060"/>
                    <a:pt x="4831" y="3007"/>
                    <a:pt x="4686" y="3007"/>
                  </a:cubicBezTo>
                  <a:cubicBezTo>
                    <a:pt x="4574" y="3007"/>
                    <a:pt x="4471" y="3039"/>
                    <a:pt x="4389" y="3092"/>
                  </a:cubicBezTo>
                  <a:cubicBezTo>
                    <a:pt x="4372" y="3058"/>
                    <a:pt x="4352" y="3026"/>
                    <a:pt x="4329" y="2996"/>
                  </a:cubicBezTo>
                  <a:cubicBezTo>
                    <a:pt x="4364" y="2856"/>
                    <a:pt x="4382" y="2709"/>
                    <a:pt x="4382" y="2558"/>
                  </a:cubicBezTo>
                  <a:cubicBezTo>
                    <a:pt x="4382" y="1551"/>
                    <a:pt x="3566" y="735"/>
                    <a:pt x="2558" y="735"/>
                  </a:cubicBezTo>
                  <a:cubicBezTo>
                    <a:pt x="1551" y="735"/>
                    <a:pt x="734" y="1551"/>
                    <a:pt x="734" y="2558"/>
                  </a:cubicBezTo>
                  <a:cubicBezTo>
                    <a:pt x="734" y="2577"/>
                    <a:pt x="735" y="2595"/>
                    <a:pt x="735" y="2613"/>
                  </a:cubicBezTo>
                  <a:cubicBezTo>
                    <a:pt x="524" y="2700"/>
                    <a:pt x="357" y="2849"/>
                    <a:pt x="272" y="3032"/>
                  </a:cubicBezTo>
                  <a:cubicBezTo>
                    <a:pt x="199" y="3002"/>
                    <a:pt x="119" y="2982"/>
                    <a:pt x="34" y="2975"/>
                  </a:cubicBezTo>
                  <a:cubicBezTo>
                    <a:pt x="11" y="2840"/>
                    <a:pt x="0" y="2700"/>
                    <a:pt x="0" y="2558"/>
                  </a:cubicBezTo>
                  <a:cubicBezTo>
                    <a:pt x="0" y="1146"/>
                    <a:pt x="1145" y="0"/>
                    <a:pt x="2558" y="0"/>
                  </a:cubicBezTo>
                  <a:close/>
                </a:path>
              </a:pathLst>
            </a:custGeom>
            <a:solidFill>
              <a:schemeClr val="accent1"/>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4" name="Freeform 11"/>
            <p:cNvSpPr>
              <a:spLocks/>
            </p:cNvSpPr>
            <p:nvPr/>
          </p:nvSpPr>
          <p:spPr bwMode="auto">
            <a:xfrm>
              <a:off x="3454" y="1369"/>
              <a:ext cx="808" cy="494"/>
            </a:xfrm>
            <a:custGeom>
              <a:avLst/>
              <a:gdLst>
                <a:gd name="T0" fmla="*/ 2374 w 4749"/>
                <a:gd name="T1" fmla="*/ 0 h 2908"/>
                <a:gd name="T2" fmla="*/ 4749 w 4749"/>
                <a:gd name="T3" fmla="*/ 2374 h 2908"/>
                <a:gd name="T4" fmla="*/ 4700 w 4749"/>
                <a:gd name="T5" fmla="*/ 2858 h 2908"/>
                <a:gd name="T6" fmla="*/ 4502 w 4749"/>
                <a:gd name="T7" fmla="*/ 2823 h 2908"/>
                <a:gd name="T8" fmla="*/ 4205 w 4749"/>
                <a:gd name="T9" fmla="*/ 2908 h 2908"/>
                <a:gd name="T10" fmla="*/ 4145 w 4749"/>
                <a:gd name="T11" fmla="*/ 2812 h 2908"/>
                <a:gd name="T12" fmla="*/ 4198 w 4749"/>
                <a:gd name="T13" fmla="*/ 2374 h 2908"/>
                <a:gd name="T14" fmla="*/ 2374 w 4749"/>
                <a:gd name="T15" fmla="*/ 551 h 2908"/>
                <a:gd name="T16" fmla="*/ 550 w 4749"/>
                <a:gd name="T17" fmla="*/ 2374 h 2908"/>
                <a:gd name="T18" fmla="*/ 551 w 4749"/>
                <a:gd name="T19" fmla="*/ 2429 h 2908"/>
                <a:gd name="T20" fmla="*/ 88 w 4749"/>
                <a:gd name="T21" fmla="*/ 2848 h 2908"/>
                <a:gd name="T22" fmla="*/ 43 w 4749"/>
                <a:gd name="T23" fmla="*/ 2831 h 2908"/>
                <a:gd name="T24" fmla="*/ 0 w 4749"/>
                <a:gd name="T25" fmla="*/ 2374 h 2908"/>
                <a:gd name="T26" fmla="*/ 2374 w 4749"/>
                <a:gd name="T27" fmla="*/ 0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49" h="2908">
                  <a:moveTo>
                    <a:pt x="2374" y="0"/>
                  </a:moveTo>
                  <a:cubicBezTo>
                    <a:pt x="3686" y="0"/>
                    <a:pt x="4749" y="1063"/>
                    <a:pt x="4749" y="2374"/>
                  </a:cubicBezTo>
                  <a:cubicBezTo>
                    <a:pt x="4749" y="2540"/>
                    <a:pt x="4732" y="2702"/>
                    <a:pt x="4700" y="2858"/>
                  </a:cubicBezTo>
                  <a:cubicBezTo>
                    <a:pt x="4640" y="2835"/>
                    <a:pt x="4573" y="2823"/>
                    <a:pt x="4502" y="2823"/>
                  </a:cubicBezTo>
                  <a:cubicBezTo>
                    <a:pt x="4390" y="2823"/>
                    <a:pt x="4287" y="2855"/>
                    <a:pt x="4205" y="2908"/>
                  </a:cubicBezTo>
                  <a:cubicBezTo>
                    <a:pt x="4188" y="2874"/>
                    <a:pt x="4168" y="2842"/>
                    <a:pt x="4145" y="2812"/>
                  </a:cubicBezTo>
                  <a:cubicBezTo>
                    <a:pt x="4180" y="2672"/>
                    <a:pt x="4198" y="2525"/>
                    <a:pt x="4198" y="2374"/>
                  </a:cubicBezTo>
                  <a:cubicBezTo>
                    <a:pt x="4198" y="1367"/>
                    <a:pt x="3382" y="551"/>
                    <a:pt x="2374" y="551"/>
                  </a:cubicBezTo>
                  <a:cubicBezTo>
                    <a:pt x="1367" y="551"/>
                    <a:pt x="550" y="1367"/>
                    <a:pt x="550" y="2374"/>
                  </a:cubicBezTo>
                  <a:cubicBezTo>
                    <a:pt x="550" y="2393"/>
                    <a:pt x="551" y="2411"/>
                    <a:pt x="551" y="2429"/>
                  </a:cubicBezTo>
                  <a:cubicBezTo>
                    <a:pt x="340" y="2516"/>
                    <a:pt x="173" y="2665"/>
                    <a:pt x="88" y="2848"/>
                  </a:cubicBezTo>
                  <a:cubicBezTo>
                    <a:pt x="73" y="2842"/>
                    <a:pt x="59" y="2837"/>
                    <a:pt x="43" y="2831"/>
                  </a:cubicBezTo>
                  <a:cubicBezTo>
                    <a:pt x="15" y="2684"/>
                    <a:pt x="0" y="2531"/>
                    <a:pt x="0" y="2374"/>
                  </a:cubicBezTo>
                  <a:cubicBezTo>
                    <a:pt x="0" y="1063"/>
                    <a:pt x="1063" y="0"/>
                    <a:pt x="2374" y="0"/>
                  </a:cubicBezTo>
                  <a:close/>
                </a:path>
              </a:pathLst>
            </a:custGeom>
            <a:solidFill>
              <a:srgbClr val="A8A340"/>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5" name="Freeform 12"/>
            <p:cNvSpPr>
              <a:spLocks/>
            </p:cNvSpPr>
            <p:nvPr/>
          </p:nvSpPr>
          <p:spPr bwMode="auto">
            <a:xfrm>
              <a:off x="3485" y="1400"/>
              <a:ext cx="746" cy="463"/>
            </a:xfrm>
            <a:custGeom>
              <a:avLst/>
              <a:gdLst>
                <a:gd name="T0" fmla="*/ 2191 w 4382"/>
                <a:gd name="T1" fmla="*/ 0 h 2725"/>
                <a:gd name="T2" fmla="*/ 4382 w 4382"/>
                <a:gd name="T3" fmla="*/ 2191 h 2725"/>
                <a:gd name="T4" fmla="*/ 4336 w 4382"/>
                <a:gd name="T5" fmla="*/ 2640 h 2725"/>
                <a:gd name="T6" fmla="*/ 4319 w 4382"/>
                <a:gd name="T7" fmla="*/ 2640 h 2725"/>
                <a:gd name="T8" fmla="*/ 4022 w 4382"/>
                <a:gd name="T9" fmla="*/ 2725 h 2725"/>
                <a:gd name="T10" fmla="*/ 3962 w 4382"/>
                <a:gd name="T11" fmla="*/ 2629 h 2725"/>
                <a:gd name="T12" fmla="*/ 4015 w 4382"/>
                <a:gd name="T13" fmla="*/ 2191 h 2725"/>
                <a:gd name="T14" fmla="*/ 2191 w 4382"/>
                <a:gd name="T15" fmla="*/ 368 h 2725"/>
                <a:gd name="T16" fmla="*/ 367 w 4382"/>
                <a:gd name="T17" fmla="*/ 2191 h 2725"/>
                <a:gd name="T18" fmla="*/ 368 w 4382"/>
                <a:gd name="T19" fmla="*/ 2246 h 2725"/>
                <a:gd name="T20" fmla="*/ 20 w 4382"/>
                <a:gd name="T21" fmla="*/ 2490 h 2725"/>
                <a:gd name="T22" fmla="*/ 0 w 4382"/>
                <a:gd name="T23" fmla="*/ 2191 h 2725"/>
                <a:gd name="T24" fmla="*/ 2191 w 4382"/>
                <a:gd name="T25" fmla="*/ 0 h 2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2" h="2725">
                  <a:moveTo>
                    <a:pt x="2191" y="0"/>
                  </a:moveTo>
                  <a:cubicBezTo>
                    <a:pt x="3401" y="0"/>
                    <a:pt x="4382" y="981"/>
                    <a:pt x="4382" y="2191"/>
                  </a:cubicBezTo>
                  <a:cubicBezTo>
                    <a:pt x="4382" y="2345"/>
                    <a:pt x="4366" y="2495"/>
                    <a:pt x="4336" y="2640"/>
                  </a:cubicBezTo>
                  <a:cubicBezTo>
                    <a:pt x="4331" y="2640"/>
                    <a:pt x="4325" y="2640"/>
                    <a:pt x="4319" y="2640"/>
                  </a:cubicBezTo>
                  <a:cubicBezTo>
                    <a:pt x="4207" y="2640"/>
                    <a:pt x="4104" y="2672"/>
                    <a:pt x="4022" y="2725"/>
                  </a:cubicBezTo>
                  <a:cubicBezTo>
                    <a:pt x="4005" y="2691"/>
                    <a:pt x="3985" y="2659"/>
                    <a:pt x="3962" y="2629"/>
                  </a:cubicBezTo>
                  <a:cubicBezTo>
                    <a:pt x="3997" y="2489"/>
                    <a:pt x="4015" y="2342"/>
                    <a:pt x="4015" y="2191"/>
                  </a:cubicBezTo>
                  <a:cubicBezTo>
                    <a:pt x="4015" y="1184"/>
                    <a:pt x="3199" y="368"/>
                    <a:pt x="2191" y="368"/>
                  </a:cubicBezTo>
                  <a:cubicBezTo>
                    <a:pt x="1184" y="368"/>
                    <a:pt x="367" y="1184"/>
                    <a:pt x="367" y="2191"/>
                  </a:cubicBezTo>
                  <a:cubicBezTo>
                    <a:pt x="367" y="2210"/>
                    <a:pt x="368" y="2228"/>
                    <a:pt x="368" y="2246"/>
                  </a:cubicBezTo>
                  <a:cubicBezTo>
                    <a:pt x="230" y="2303"/>
                    <a:pt x="110" y="2387"/>
                    <a:pt x="20" y="2490"/>
                  </a:cubicBezTo>
                  <a:cubicBezTo>
                    <a:pt x="7" y="2392"/>
                    <a:pt x="0" y="2293"/>
                    <a:pt x="0" y="2191"/>
                  </a:cubicBezTo>
                  <a:cubicBezTo>
                    <a:pt x="0" y="981"/>
                    <a:pt x="981" y="0"/>
                    <a:pt x="2191" y="0"/>
                  </a:cubicBezTo>
                  <a:close/>
                </a:path>
              </a:pathLst>
            </a:custGeom>
            <a:solidFill>
              <a:srgbClr val="609A7F"/>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6" name="Freeform 13"/>
            <p:cNvSpPr>
              <a:spLocks/>
            </p:cNvSpPr>
            <p:nvPr/>
          </p:nvSpPr>
          <p:spPr bwMode="auto">
            <a:xfrm>
              <a:off x="3516" y="1431"/>
              <a:ext cx="683" cy="432"/>
            </a:xfrm>
            <a:custGeom>
              <a:avLst/>
              <a:gdLst>
                <a:gd name="T0" fmla="*/ 2007 w 4015"/>
                <a:gd name="T1" fmla="*/ 0 h 2541"/>
                <a:gd name="T2" fmla="*/ 4015 w 4015"/>
                <a:gd name="T3" fmla="*/ 2007 h 2541"/>
                <a:gd name="T4" fmla="*/ 3958 w 4015"/>
                <a:gd name="T5" fmla="*/ 2484 h 2541"/>
                <a:gd name="T6" fmla="*/ 3838 w 4015"/>
                <a:gd name="T7" fmla="*/ 2541 h 2541"/>
                <a:gd name="T8" fmla="*/ 3778 w 4015"/>
                <a:gd name="T9" fmla="*/ 2445 h 2541"/>
                <a:gd name="T10" fmla="*/ 3831 w 4015"/>
                <a:gd name="T11" fmla="*/ 2007 h 2541"/>
                <a:gd name="T12" fmla="*/ 2007 w 4015"/>
                <a:gd name="T13" fmla="*/ 184 h 2541"/>
                <a:gd name="T14" fmla="*/ 183 w 4015"/>
                <a:gd name="T15" fmla="*/ 2007 h 2541"/>
                <a:gd name="T16" fmla="*/ 184 w 4015"/>
                <a:gd name="T17" fmla="*/ 2062 h 2541"/>
                <a:gd name="T18" fmla="*/ 5 w 4015"/>
                <a:gd name="T19" fmla="*/ 2157 h 2541"/>
                <a:gd name="T20" fmla="*/ 0 w 4015"/>
                <a:gd name="T21" fmla="*/ 2007 h 2541"/>
                <a:gd name="T22" fmla="*/ 2007 w 4015"/>
                <a:gd name="T23" fmla="*/ 0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5" h="2541">
                  <a:moveTo>
                    <a:pt x="2007" y="0"/>
                  </a:moveTo>
                  <a:cubicBezTo>
                    <a:pt x="3116" y="0"/>
                    <a:pt x="4015" y="899"/>
                    <a:pt x="4015" y="2007"/>
                  </a:cubicBezTo>
                  <a:cubicBezTo>
                    <a:pt x="4015" y="2172"/>
                    <a:pt x="3995" y="2331"/>
                    <a:pt x="3958" y="2484"/>
                  </a:cubicBezTo>
                  <a:cubicBezTo>
                    <a:pt x="3914" y="2498"/>
                    <a:pt x="3874" y="2517"/>
                    <a:pt x="3838" y="2541"/>
                  </a:cubicBezTo>
                  <a:cubicBezTo>
                    <a:pt x="3821" y="2507"/>
                    <a:pt x="3801" y="2475"/>
                    <a:pt x="3778" y="2445"/>
                  </a:cubicBezTo>
                  <a:cubicBezTo>
                    <a:pt x="3813" y="2305"/>
                    <a:pt x="3831" y="2158"/>
                    <a:pt x="3831" y="2007"/>
                  </a:cubicBezTo>
                  <a:cubicBezTo>
                    <a:pt x="3831" y="1000"/>
                    <a:pt x="3015" y="184"/>
                    <a:pt x="2007" y="184"/>
                  </a:cubicBezTo>
                  <a:cubicBezTo>
                    <a:pt x="1000" y="184"/>
                    <a:pt x="183" y="1000"/>
                    <a:pt x="183" y="2007"/>
                  </a:cubicBezTo>
                  <a:cubicBezTo>
                    <a:pt x="183" y="2026"/>
                    <a:pt x="184" y="2044"/>
                    <a:pt x="184" y="2062"/>
                  </a:cubicBezTo>
                  <a:cubicBezTo>
                    <a:pt x="120" y="2088"/>
                    <a:pt x="60" y="2120"/>
                    <a:pt x="5" y="2157"/>
                  </a:cubicBezTo>
                  <a:cubicBezTo>
                    <a:pt x="2" y="2108"/>
                    <a:pt x="0" y="2058"/>
                    <a:pt x="0" y="2007"/>
                  </a:cubicBezTo>
                  <a:cubicBezTo>
                    <a:pt x="0" y="899"/>
                    <a:pt x="899" y="0"/>
                    <a:pt x="2007" y="0"/>
                  </a:cubicBezTo>
                  <a:close/>
                </a:path>
              </a:pathLst>
            </a:custGeom>
            <a:solidFill>
              <a:schemeClr val="accent3"/>
            </a:solidFill>
            <a:ln w="12700">
              <a:noFill/>
              <a:round/>
              <a:headEnd/>
              <a:tailEnd/>
            </a:ln>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7" name="Line 14"/>
            <p:cNvSpPr>
              <a:spLocks noChangeShapeType="1"/>
            </p:cNvSpPr>
            <p:nvPr/>
          </p:nvSpPr>
          <p:spPr bwMode="auto">
            <a:xfrm>
              <a:off x="3759" y="1679"/>
              <a:ext cx="1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8" name="Line 15"/>
            <p:cNvSpPr>
              <a:spLocks noChangeShapeType="1"/>
            </p:cNvSpPr>
            <p:nvPr/>
          </p:nvSpPr>
          <p:spPr bwMode="auto">
            <a:xfrm>
              <a:off x="3888" y="1665"/>
              <a:ext cx="0" cy="27"/>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69" name="Line 16"/>
            <p:cNvSpPr>
              <a:spLocks noChangeShapeType="1"/>
            </p:cNvSpPr>
            <p:nvPr/>
          </p:nvSpPr>
          <p:spPr bwMode="auto">
            <a:xfrm>
              <a:off x="3913" y="1679"/>
              <a:ext cx="44"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0" name="Line 17"/>
            <p:cNvSpPr>
              <a:spLocks noChangeShapeType="1"/>
            </p:cNvSpPr>
            <p:nvPr/>
          </p:nvSpPr>
          <p:spPr bwMode="auto">
            <a:xfrm flipH="1">
              <a:off x="3828" y="1766"/>
              <a:ext cx="1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1" name="Line 18"/>
            <p:cNvSpPr>
              <a:spLocks noChangeShapeType="1"/>
            </p:cNvSpPr>
            <p:nvPr/>
          </p:nvSpPr>
          <p:spPr bwMode="auto">
            <a:xfrm>
              <a:off x="3828" y="1752"/>
              <a:ext cx="0" cy="2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2" name="Line 19"/>
            <p:cNvSpPr>
              <a:spLocks noChangeShapeType="1"/>
            </p:cNvSpPr>
            <p:nvPr/>
          </p:nvSpPr>
          <p:spPr bwMode="auto">
            <a:xfrm flipH="1">
              <a:off x="3759" y="1766"/>
              <a:ext cx="44"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3" name="Line 20"/>
            <p:cNvSpPr>
              <a:spLocks noChangeShapeType="1"/>
            </p:cNvSpPr>
            <p:nvPr/>
          </p:nvSpPr>
          <p:spPr bwMode="auto">
            <a:xfrm>
              <a:off x="3759" y="1722"/>
              <a:ext cx="29"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4" name="Line 21"/>
            <p:cNvSpPr>
              <a:spLocks noChangeShapeType="1"/>
            </p:cNvSpPr>
            <p:nvPr/>
          </p:nvSpPr>
          <p:spPr bwMode="auto">
            <a:xfrm>
              <a:off x="3788" y="1709"/>
              <a:ext cx="0" cy="27"/>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5" name="Line 22"/>
            <p:cNvSpPr>
              <a:spLocks noChangeShapeType="1"/>
            </p:cNvSpPr>
            <p:nvPr/>
          </p:nvSpPr>
          <p:spPr bwMode="auto">
            <a:xfrm>
              <a:off x="3817" y="1722"/>
              <a:ext cx="14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6" name="Freeform 23"/>
            <p:cNvSpPr>
              <a:spLocks/>
            </p:cNvSpPr>
            <p:nvPr/>
          </p:nvSpPr>
          <p:spPr bwMode="auto">
            <a:xfrm>
              <a:off x="3305" y="1768"/>
              <a:ext cx="1131" cy="160"/>
            </a:xfrm>
            <a:custGeom>
              <a:avLst/>
              <a:gdLst>
                <a:gd name="T0" fmla="*/ 0 w 6649"/>
                <a:gd name="T1" fmla="*/ 945 h 945"/>
                <a:gd name="T2" fmla="*/ 662 w 6649"/>
                <a:gd name="T3" fmla="*/ 441 h 945"/>
                <a:gd name="T4" fmla="*/ 964 w 6649"/>
                <a:gd name="T5" fmla="*/ 500 h 945"/>
                <a:gd name="T6" fmla="*/ 1847 w 6649"/>
                <a:gd name="T7" fmla="*/ 0 h 945"/>
                <a:gd name="T8" fmla="*/ 2651 w 6649"/>
                <a:gd name="T9" fmla="*/ 370 h 945"/>
                <a:gd name="T10" fmla="*/ 3043 w 6649"/>
                <a:gd name="T11" fmla="*/ 291 h 945"/>
                <a:gd name="T12" fmla="*/ 3739 w 6649"/>
                <a:gd name="T13" fmla="*/ 592 h 945"/>
                <a:gd name="T14" fmla="*/ 4417 w 6649"/>
                <a:gd name="T15" fmla="*/ 191 h 945"/>
                <a:gd name="T16" fmla="*/ 5081 w 6649"/>
                <a:gd name="T17" fmla="*/ 560 h 945"/>
                <a:gd name="T18" fmla="*/ 5378 w 6649"/>
                <a:gd name="T19" fmla="*/ 475 h 945"/>
                <a:gd name="T20" fmla="*/ 5822 w 6649"/>
                <a:gd name="T21" fmla="*/ 719 h 945"/>
                <a:gd name="T22" fmla="*/ 6172 w 6649"/>
                <a:gd name="T23" fmla="*/ 593 h 945"/>
                <a:gd name="T24" fmla="*/ 6649 w 6649"/>
                <a:gd name="T25" fmla="*/ 945 h 945"/>
                <a:gd name="T26" fmla="*/ 0 w 6649"/>
                <a:gd name="T27" fmla="*/ 945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9" h="945">
                  <a:moveTo>
                    <a:pt x="0" y="945"/>
                  </a:moveTo>
                  <a:cubicBezTo>
                    <a:pt x="27" y="663"/>
                    <a:pt x="313" y="441"/>
                    <a:pt x="662" y="441"/>
                  </a:cubicBezTo>
                  <a:cubicBezTo>
                    <a:pt x="771" y="441"/>
                    <a:pt x="873" y="462"/>
                    <a:pt x="964" y="500"/>
                  </a:cubicBezTo>
                  <a:cubicBezTo>
                    <a:pt x="1101" y="208"/>
                    <a:pt x="1444" y="0"/>
                    <a:pt x="1847" y="0"/>
                  </a:cubicBezTo>
                  <a:cubicBezTo>
                    <a:pt x="2186" y="0"/>
                    <a:pt x="2484" y="148"/>
                    <a:pt x="2651" y="370"/>
                  </a:cubicBezTo>
                  <a:cubicBezTo>
                    <a:pt x="2768" y="319"/>
                    <a:pt x="2901" y="291"/>
                    <a:pt x="3043" y="291"/>
                  </a:cubicBezTo>
                  <a:cubicBezTo>
                    <a:pt x="3331" y="291"/>
                    <a:pt x="3586" y="410"/>
                    <a:pt x="3739" y="592"/>
                  </a:cubicBezTo>
                  <a:cubicBezTo>
                    <a:pt x="3835" y="359"/>
                    <a:pt x="4102" y="191"/>
                    <a:pt x="4417" y="191"/>
                  </a:cubicBezTo>
                  <a:cubicBezTo>
                    <a:pt x="4718" y="191"/>
                    <a:pt x="4975" y="343"/>
                    <a:pt x="5081" y="560"/>
                  </a:cubicBezTo>
                  <a:cubicBezTo>
                    <a:pt x="5163" y="507"/>
                    <a:pt x="5266" y="475"/>
                    <a:pt x="5378" y="475"/>
                  </a:cubicBezTo>
                  <a:cubicBezTo>
                    <a:pt x="5578" y="475"/>
                    <a:pt x="5749" y="575"/>
                    <a:pt x="5822" y="719"/>
                  </a:cubicBezTo>
                  <a:cubicBezTo>
                    <a:pt x="5909" y="641"/>
                    <a:pt x="6034" y="593"/>
                    <a:pt x="6172" y="593"/>
                  </a:cubicBezTo>
                  <a:cubicBezTo>
                    <a:pt x="6419" y="593"/>
                    <a:pt x="6622" y="747"/>
                    <a:pt x="6649" y="945"/>
                  </a:cubicBezTo>
                  <a:lnTo>
                    <a:pt x="0" y="945"/>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sp>
          <p:nvSpPr>
            <p:cNvPr id="177" name="Line 24"/>
            <p:cNvSpPr>
              <a:spLocks noChangeShapeType="1"/>
            </p:cNvSpPr>
            <p:nvPr/>
          </p:nvSpPr>
          <p:spPr bwMode="auto">
            <a:xfrm>
              <a:off x="3665" y="1621"/>
              <a:ext cx="3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1265" tIns="30632" rIns="61265" bIns="30632" numCol="1" anchor="t" anchorCtr="0" compatLnSpc="1">
              <a:prstTxWarp prst="textNoShape">
                <a:avLst/>
              </a:prstTxWarp>
            </a:bodyPr>
            <a:lstStyle/>
            <a:p>
              <a:pPr marL="0" marR="0" lvl="0" indent="0" algn="l" defTabSz="1088430"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srgbClr val="2E4250"/>
                </a:solidFill>
                <a:effectLst/>
                <a:uLnTx/>
                <a:uFillTx/>
                <a:latin typeface="Arial"/>
                <a:ea typeface="+mn-ea"/>
                <a:cs typeface="+mn-cs"/>
              </a:endParaRPr>
            </a:p>
          </p:txBody>
        </p:sp>
      </p:grpSp>
    </p:spTree>
    <p:extLst>
      <p:ext uri="{BB962C8B-B14F-4D97-AF65-F5344CB8AC3E}">
        <p14:creationId xmlns:p14="http://schemas.microsoft.com/office/powerpoint/2010/main" val="17393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About the Exercise</a:t>
            </a:r>
          </a:p>
        </p:txBody>
      </p:sp>
    </p:spTree>
    <p:extLst>
      <p:ext uri="{BB962C8B-B14F-4D97-AF65-F5344CB8AC3E}">
        <p14:creationId xmlns:p14="http://schemas.microsoft.com/office/powerpoint/2010/main" val="2733038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lnSpc>
                <a:spcPct val="150000"/>
              </a:lnSpc>
              <a:spcBef>
                <a:spcPts val="0"/>
              </a:spcBef>
              <a:buFont typeface="Arial" panose="020B0604020202020204" pitchFamily="34" charset="0"/>
              <a:buChar char="•"/>
            </a:pPr>
            <a:r>
              <a:rPr lang="en-US" dirty="0"/>
              <a:t>Chapter 1 – Create Project</a:t>
            </a:r>
          </a:p>
          <a:p>
            <a:pPr marL="342900" indent="-342900">
              <a:lnSpc>
                <a:spcPct val="150000"/>
              </a:lnSpc>
              <a:spcBef>
                <a:spcPts val="0"/>
              </a:spcBef>
              <a:buFont typeface="Arial" panose="020B0604020202020204" pitchFamily="34" charset="0"/>
              <a:buChar char="•"/>
            </a:pPr>
            <a:r>
              <a:rPr lang="en-US" dirty="0"/>
              <a:t>Chapter 2 – Create Scope</a:t>
            </a:r>
          </a:p>
          <a:p>
            <a:pPr marL="342900" indent="-342900">
              <a:lnSpc>
                <a:spcPct val="150000"/>
              </a:lnSpc>
              <a:spcBef>
                <a:spcPts val="0"/>
              </a:spcBef>
              <a:buFont typeface="Arial" panose="020B0604020202020204" pitchFamily="34" charset="0"/>
              <a:buChar char="•"/>
            </a:pPr>
            <a:r>
              <a:rPr lang="en-US" dirty="0"/>
              <a:t>Chapter 3 – Create Requirement</a:t>
            </a:r>
          </a:p>
          <a:p>
            <a:pPr marL="342900" indent="-342900">
              <a:lnSpc>
                <a:spcPct val="150000"/>
              </a:lnSpc>
              <a:spcBef>
                <a:spcPts val="0"/>
              </a:spcBef>
              <a:buFont typeface="Arial" panose="020B0604020202020204" pitchFamily="34" charset="0"/>
              <a:buChar char="•"/>
            </a:pPr>
            <a:r>
              <a:rPr lang="en-US" dirty="0"/>
              <a:t>Chapter 4 – Create Manual Task</a:t>
            </a:r>
          </a:p>
          <a:p>
            <a:pPr marL="342900" indent="-342900">
              <a:lnSpc>
                <a:spcPct val="150000"/>
              </a:lnSpc>
              <a:spcBef>
                <a:spcPts val="0"/>
              </a:spcBef>
              <a:buFont typeface="Arial" panose="020B0604020202020204" pitchFamily="34" charset="0"/>
              <a:buChar char="•"/>
            </a:pPr>
            <a:r>
              <a:rPr lang="en-US" dirty="0"/>
              <a:t>Chapter 5 – Mass upload and download</a:t>
            </a:r>
          </a:p>
          <a:p>
            <a:pPr marL="342900" indent="-342900">
              <a:lnSpc>
                <a:spcPct val="150000"/>
              </a:lnSpc>
              <a:spcBef>
                <a:spcPts val="0"/>
              </a:spcBef>
              <a:buFont typeface="Arial" panose="020B0604020202020204" pitchFamily="34" charset="0"/>
              <a:buChar char="•"/>
            </a:pPr>
            <a:r>
              <a:rPr lang="en-US" dirty="0"/>
              <a:t>Chapter 6 – Task assignment </a:t>
            </a:r>
          </a:p>
          <a:p>
            <a:pPr marL="342900" indent="-342900">
              <a:lnSpc>
                <a:spcPct val="150000"/>
              </a:lnSpc>
              <a:spcBef>
                <a:spcPts val="0"/>
              </a:spcBef>
              <a:buFont typeface="Arial" panose="020B0604020202020204" pitchFamily="34" charset="0"/>
              <a:buChar char="•"/>
            </a:pPr>
            <a:r>
              <a:rPr lang="en-US" dirty="0"/>
              <a:t>Chapter 7 – Mass Edit</a:t>
            </a:r>
          </a:p>
          <a:p>
            <a:pPr marL="342900" indent="-342900">
              <a:lnSpc>
                <a:spcPct val="150000"/>
              </a:lnSpc>
              <a:spcBef>
                <a:spcPts val="0"/>
              </a:spcBef>
              <a:buFont typeface="Arial" panose="020B0604020202020204" pitchFamily="34" charset="0"/>
              <a:buChar char="•"/>
            </a:pPr>
            <a:r>
              <a:rPr lang="en-US" dirty="0"/>
              <a:t>Chapter 8 – Parallel projects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Agenda"/>
          <p:cNvSpPr>
            <a:spLocks noGrp="1"/>
          </p:cNvSpPr>
          <p:nvPr>
            <p:ph type="title"/>
          </p:nvPr>
        </p:nvSpPr>
        <p:spPr bwMode="gray"/>
        <p:txBody>
          <a:bodyPr/>
          <a:lstStyle/>
          <a:p>
            <a:r>
              <a:rPr lang="en-US" dirty="0"/>
              <a:t>Objectives</a:t>
            </a:r>
          </a:p>
        </p:txBody>
      </p:sp>
    </p:spTree>
    <p:extLst>
      <p:ext uri="{BB962C8B-B14F-4D97-AF65-F5344CB8AC3E}">
        <p14:creationId xmlns:p14="http://schemas.microsoft.com/office/powerpoint/2010/main" val="371563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7286-9B7A-40ED-9522-0C1283441C7A}"/>
              </a:ext>
            </a:extLst>
          </p:cNvPr>
          <p:cNvSpPr>
            <a:spLocks noGrp="1"/>
          </p:cNvSpPr>
          <p:nvPr>
            <p:ph type="ctrTitle"/>
          </p:nvPr>
        </p:nvSpPr>
        <p:spPr/>
        <p:txBody>
          <a:bodyPr/>
          <a:lstStyle/>
          <a:p>
            <a:r>
              <a:rPr lang="en-US" dirty="0"/>
              <a:t>Login Details</a:t>
            </a:r>
          </a:p>
        </p:txBody>
      </p:sp>
    </p:spTree>
    <p:extLst>
      <p:ext uri="{BB962C8B-B14F-4D97-AF65-F5344CB8AC3E}">
        <p14:creationId xmlns:p14="http://schemas.microsoft.com/office/powerpoint/2010/main" val="2975023175"/>
      </p:ext>
    </p:extLst>
  </p:cSld>
  <p:clrMapOvr>
    <a:masterClrMapping/>
  </p:clrMapOvr>
</p:sld>
</file>

<file path=ppt/theme/theme1.xml><?xml version="1.0" encoding="utf-8"?>
<a:theme xmlns:a="http://schemas.openxmlformats.org/drawingml/2006/main" name="SAP 2020 16x9 white">
  <a:themeElements>
    <a:clrScheme name="SAP">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6B9E"/>
      </a:hlink>
      <a:folHlink>
        <a:srgbClr val="006B9E"/>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SAP 2020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black.potx" id="{1C9D061B-A8C0-43E0-B0CA-5F2B3E0A60D2}" vid="{867FE565-0775-403E-B8C4-C4CFBC52A600}"/>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0" ma:contentTypeDescription="Create a new document." ma:contentTypeScope="" ma:versionID="1d4374c6d830c82f47d5d3e3759b4c5f">
  <xsd:schema xmlns:xsd="http://www.w3.org/2001/XMLSchema" xmlns:xs="http://www.w3.org/2001/XMLSchema" xmlns:p="http://schemas.microsoft.com/office/2006/metadata/properties" xmlns:ns3="386f4720-9db4-4950-8ffd-cd1ef4b846d5" xmlns:ns4="025efd7d-4e1d-49ec-b269-b81537660960" targetNamespace="http://schemas.microsoft.com/office/2006/metadata/properties" ma:root="true" ma:fieldsID="7dbd0b96ba88307f4019c2f5cb31733c" ns3:_="" ns4:_="">
    <xsd:import namespace="386f4720-9db4-4950-8ffd-cd1ef4b846d5"/>
    <xsd:import namespace="025efd7d-4e1d-49ec-b269-b8153766096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F8C251-1D09-4180-B674-06239619B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025efd7d-4e1d-49ec-b269-b8153766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A81D51-CB8B-4E00-A304-5985D65D0CEC}">
  <ds:schemaRefs>
    <ds:schemaRef ds:uri="http://schemas.microsoft.com/sharepoint/v3/contenttype/forms"/>
  </ds:schemaRefs>
</ds:datastoreItem>
</file>

<file path=customXml/itemProps3.xml><?xml version="1.0" encoding="utf-8"?>
<ds:datastoreItem xmlns:ds="http://schemas.openxmlformats.org/officeDocument/2006/customXml" ds:itemID="{B5A61EA0-C632-450D-8732-FBE1B6CC6F01}">
  <ds:schemaRefs>
    <ds:schemaRef ds:uri="http://schemas.openxmlformats.org/package/2006/metadata/core-properties"/>
    <ds:schemaRef ds:uri="http://purl.org/dc/dcmitype/"/>
    <ds:schemaRef ds:uri="http://purl.org/dc/terms/"/>
    <ds:schemaRef ds:uri="386f4720-9db4-4950-8ffd-cd1ef4b846d5"/>
    <ds:schemaRef ds:uri="025efd7d-4e1d-49ec-b269-b81537660960"/>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SAP_2020_16x9_White</Template>
  <TotalTime>0</TotalTime>
  <Words>627</Words>
  <Application>Microsoft Office PowerPoint</Application>
  <PresentationFormat>Custom</PresentationFormat>
  <Paragraphs>93</Paragraphs>
  <Slides>14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BentonSans Book Italic</vt:lpstr>
      <vt:lpstr>Courier New</vt:lpstr>
      <vt:lpstr>Symbol</vt:lpstr>
      <vt:lpstr>Wingdings</vt:lpstr>
      <vt:lpstr>Wingdings</vt:lpstr>
      <vt:lpstr>SAP 2020 16x9 white</vt:lpstr>
      <vt:lpstr>SAP 2020 16x9 black</vt:lpstr>
      <vt:lpstr>Implement Intelligent Enterprise Scenarios with SAP Cloud ALM</vt:lpstr>
      <vt:lpstr>Disclaimer</vt:lpstr>
      <vt:lpstr>Agenda</vt:lpstr>
      <vt:lpstr>About SAP Cloud ALM</vt:lpstr>
      <vt:lpstr>SAP Cloud ALM – A brand-new, cloud-based application lifecycle management offering</vt:lpstr>
      <vt:lpstr>SAP Cloud ALM – A brand-new, cloud-based application lifecycle management offering</vt:lpstr>
      <vt:lpstr>About the Exercise</vt:lpstr>
      <vt:lpstr>Objectives</vt:lpstr>
      <vt:lpstr>Login Details</vt:lpstr>
      <vt:lpstr>How to Login</vt:lpstr>
      <vt:lpstr>Rules of the game</vt:lpstr>
      <vt:lpstr>Rules of the game</vt:lpstr>
      <vt:lpstr>Thanks to --</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CFN - Title</dc:title>
  <dc:subject>SAP TechEd Digital 2020</dc:subject>
  <dc:creator>Speaker name</dc:creator>
  <cp:keywords>2020/16:9/white</cp:keywords>
  <dc:description/>
  <cp:lastModifiedBy>Chawla, Jagmohan Singh</cp:lastModifiedBy>
  <cp:revision>30</cp:revision>
  <dcterms:created xsi:type="dcterms:W3CDTF">2020-08-13T16:29:30Z</dcterms:created>
  <dcterms:modified xsi:type="dcterms:W3CDTF">2020-12-08T09:47:09Z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0x010100CA2FD6F1506F564BB79A97F9C245AD34</vt:lpwstr>
  </property>
</Properties>
</file>